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314" r:id="rId2"/>
    <p:sldId id="258" r:id="rId3"/>
    <p:sldId id="256" r:id="rId4"/>
    <p:sldId id="275" r:id="rId5"/>
    <p:sldId id="274" r:id="rId6"/>
    <p:sldId id="273" r:id="rId7"/>
    <p:sldId id="282" r:id="rId8"/>
    <p:sldId id="278" r:id="rId9"/>
    <p:sldId id="312" r:id="rId10"/>
    <p:sldId id="313" r:id="rId11"/>
    <p:sldId id="260" r:id="rId12"/>
    <p:sldId id="311" r:id="rId13"/>
    <p:sldId id="267" r:id="rId14"/>
    <p:sldId id="268" r:id="rId15"/>
    <p:sldId id="284" r:id="rId16"/>
    <p:sldId id="285" r:id="rId17"/>
    <p:sldId id="281" r:id="rId18"/>
    <p:sldId id="280" r:id="rId19"/>
    <p:sldId id="286"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00"/>
    <a:srgbClr val="FF8601"/>
    <a:srgbClr val="FF8C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2833802-FEF1-4C79-8D5D-14CF1EAF98D9}">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9" autoAdjust="0"/>
    <p:restoredTop sz="94660"/>
  </p:normalViewPr>
  <p:slideViewPr>
    <p:cSldViewPr snapToGrid="0" showGuides="1">
      <p:cViewPr varScale="1">
        <p:scale>
          <a:sx n="106" d="100"/>
          <a:sy n="106" d="100"/>
        </p:scale>
        <p:origin x="61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ED8EC-EF94-470B-86C3-38B8163C2D68}" type="datetimeFigureOut">
              <a:rPr lang="nl-NL" smtClean="0"/>
              <a:t>25-3-2025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9A417-F9D2-4F4B-9CC7-1E0B5A106193}" type="slidenum">
              <a:rPr lang="nl-NL" smtClean="0"/>
              <a:t>‹nr.›</a:t>
            </a:fld>
            <a:endParaRPr lang="nl-NL"/>
          </a:p>
        </p:txBody>
      </p:sp>
    </p:spTree>
    <p:extLst>
      <p:ext uri="{BB962C8B-B14F-4D97-AF65-F5344CB8AC3E}">
        <p14:creationId xmlns:p14="http://schemas.microsoft.com/office/powerpoint/2010/main" val="2584942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Voorstellen mijn naam is Marit van Ling en ik vertegenwoordig het examensecretariaat op het Schoter. De conrectoren van de verschillende afdelingen zijn ook aanwezig mevrouw </a:t>
            </a:r>
            <a:r>
              <a:rPr lang="nl-NL" dirty="0" err="1"/>
              <a:t>Ijpelaan</a:t>
            </a:r>
            <a:r>
              <a:rPr lang="nl-NL" dirty="0"/>
              <a:t> voor de mavo , mevrouw Ruizeveld de Winter voor de havo en mevrouw van der Grijp voor het VWO. Mocht u nog algemene vragen hebben over de presentatie dan kan u ze stellen in de chat aan de conrectoren. Voor specifieke vragen kunt u bij de mentor terecht.      </a:t>
            </a:r>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2</a:t>
            </a:fld>
            <a:endParaRPr lang="nl-NL"/>
          </a:p>
        </p:txBody>
      </p:sp>
    </p:spTree>
    <p:extLst>
      <p:ext uri="{BB962C8B-B14F-4D97-AF65-F5344CB8AC3E}">
        <p14:creationId xmlns:p14="http://schemas.microsoft.com/office/powerpoint/2010/main" val="786833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Wij gaan snel door de komende tijd van wat er nog moet en gaat gebeuren tot het centraal examen en hoe het na afloop gaat. </a:t>
            </a:r>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3</a:t>
            </a:fld>
            <a:endParaRPr lang="nl-NL"/>
          </a:p>
        </p:txBody>
      </p:sp>
    </p:spTree>
    <p:extLst>
      <p:ext uri="{BB962C8B-B14F-4D97-AF65-F5344CB8AC3E}">
        <p14:creationId xmlns:p14="http://schemas.microsoft.com/office/powerpoint/2010/main" val="30637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4</a:t>
            </a:fld>
            <a:endParaRPr lang="nl-NL"/>
          </a:p>
        </p:txBody>
      </p:sp>
    </p:spTree>
    <p:extLst>
      <p:ext uri="{BB962C8B-B14F-4D97-AF65-F5344CB8AC3E}">
        <p14:creationId xmlns:p14="http://schemas.microsoft.com/office/powerpoint/2010/main" val="3943907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5</a:t>
            </a:fld>
            <a:endParaRPr lang="nl-NL"/>
          </a:p>
        </p:txBody>
      </p:sp>
    </p:spTree>
    <p:extLst>
      <p:ext uri="{BB962C8B-B14F-4D97-AF65-F5344CB8AC3E}">
        <p14:creationId xmlns:p14="http://schemas.microsoft.com/office/powerpoint/2010/main" val="1108498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6</a:t>
            </a:fld>
            <a:endParaRPr lang="nl-NL"/>
          </a:p>
        </p:txBody>
      </p:sp>
    </p:spTree>
    <p:extLst>
      <p:ext uri="{BB962C8B-B14F-4D97-AF65-F5344CB8AC3E}">
        <p14:creationId xmlns:p14="http://schemas.microsoft.com/office/powerpoint/2010/main" val="2733948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7</a:t>
            </a:fld>
            <a:endParaRPr lang="nl-NL"/>
          </a:p>
        </p:txBody>
      </p:sp>
    </p:spTree>
    <p:extLst>
      <p:ext uri="{BB962C8B-B14F-4D97-AF65-F5344CB8AC3E}">
        <p14:creationId xmlns:p14="http://schemas.microsoft.com/office/powerpoint/2010/main" val="337366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8</a:t>
            </a:fld>
            <a:endParaRPr lang="nl-NL"/>
          </a:p>
        </p:txBody>
      </p:sp>
    </p:spTree>
    <p:extLst>
      <p:ext uri="{BB962C8B-B14F-4D97-AF65-F5344CB8AC3E}">
        <p14:creationId xmlns:p14="http://schemas.microsoft.com/office/powerpoint/2010/main" val="3656698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9</a:t>
            </a:fld>
            <a:endParaRPr lang="nl-NL"/>
          </a:p>
        </p:txBody>
      </p:sp>
    </p:spTree>
    <p:extLst>
      <p:ext uri="{BB962C8B-B14F-4D97-AF65-F5344CB8AC3E}">
        <p14:creationId xmlns:p14="http://schemas.microsoft.com/office/powerpoint/2010/main" val="89112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10</a:t>
            </a:fld>
            <a:endParaRPr lang="nl-NL"/>
          </a:p>
        </p:txBody>
      </p:sp>
    </p:spTree>
    <p:extLst>
      <p:ext uri="{BB962C8B-B14F-4D97-AF65-F5344CB8AC3E}">
        <p14:creationId xmlns:p14="http://schemas.microsoft.com/office/powerpoint/2010/main" val="348854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de mavo is alleen Nederlands een kernvak en daar is dus een vijf toegestaan. Je moet aan alle voorwaarden voldoen . Bij een 4 heb je compensatie van een zeven nodig, dat is ook zo bij twee vijven. </a:t>
            </a:r>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11</a:t>
            </a:fld>
            <a:endParaRPr lang="nl-NL"/>
          </a:p>
        </p:txBody>
      </p:sp>
    </p:spTree>
    <p:extLst>
      <p:ext uri="{BB962C8B-B14F-4D97-AF65-F5344CB8AC3E}">
        <p14:creationId xmlns:p14="http://schemas.microsoft.com/office/powerpoint/2010/main" val="1841873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a:t>
            </a:r>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12</a:t>
            </a:fld>
            <a:endParaRPr lang="nl-NL"/>
          </a:p>
        </p:txBody>
      </p:sp>
    </p:spTree>
    <p:extLst>
      <p:ext uri="{BB962C8B-B14F-4D97-AF65-F5344CB8AC3E}">
        <p14:creationId xmlns:p14="http://schemas.microsoft.com/office/powerpoint/2010/main" val="362701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13</a:t>
            </a:fld>
            <a:endParaRPr lang="nl-NL"/>
          </a:p>
        </p:txBody>
      </p:sp>
    </p:spTree>
    <p:extLst>
      <p:ext uri="{BB962C8B-B14F-4D97-AF65-F5344CB8AC3E}">
        <p14:creationId xmlns:p14="http://schemas.microsoft.com/office/powerpoint/2010/main" val="915585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Je hebt 2 vijven maar ook 2 zevens  dus je haalt het gemiddelde van 6,0 en  je mag twee vijven hebben. Maar hier zie je ook weer dat het gemiddelde van het centraal examen niet op een 5,5  uitkomt dus hier moet je ook herkansen  </a:t>
            </a:r>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14</a:t>
            </a:fld>
            <a:endParaRPr lang="nl-NL"/>
          </a:p>
        </p:txBody>
      </p:sp>
    </p:spTree>
    <p:extLst>
      <p:ext uri="{BB962C8B-B14F-4D97-AF65-F5344CB8AC3E}">
        <p14:creationId xmlns:p14="http://schemas.microsoft.com/office/powerpoint/2010/main" val="338272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15</a:t>
            </a:fld>
            <a:endParaRPr lang="nl-NL"/>
          </a:p>
        </p:txBody>
      </p:sp>
    </p:spTree>
    <p:extLst>
      <p:ext uri="{BB962C8B-B14F-4D97-AF65-F5344CB8AC3E}">
        <p14:creationId xmlns:p14="http://schemas.microsoft.com/office/powerpoint/2010/main" val="249063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16</a:t>
            </a:fld>
            <a:endParaRPr lang="nl-NL"/>
          </a:p>
        </p:txBody>
      </p:sp>
    </p:spTree>
    <p:extLst>
      <p:ext uri="{BB962C8B-B14F-4D97-AF65-F5344CB8AC3E}">
        <p14:creationId xmlns:p14="http://schemas.microsoft.com/office/powerpoint/2010/main" val="354069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17</a:t>
            </a:fld>
            <a:endParaRPr lang="nl-NL"/>
          </a:p>
        </p:txBody>
      </p:sp>
    </p:spTree>
    <p:extLst>
      <p:ext uri="{BB962C8B-B14F-4D97-AF65-F5344CB8AC3E}">
        <p14:creationId xmlns:p14="http://schemas.microsoft.com/office/powerpoint/2010/main" val="4156671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18</a:t>
            </a:fld>
            <a:endParaRPr lang="nl-NL"/>
          </a:p>
        </p:txBody>
      </p:sp>
    </p:spTree>
    <p:extLst>
      <p:ext uri="{BB962C8B-B14F-4D97-AF65-F5344CB8AC3E}">
        <p14:creationId xmlns:p14="http://schemas.microsoft.com/office/powerpoint/2010/main" val="1640206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B39A417-F9D2-4F4B-9CC7-1E0B5A106193}" type="slidenum">
              <a:rPr lang="nl-NL" smtClean="0"/>
              <a:t>19</a:t>
            </a:fld>
            <a:endParaRPr lang="nl-NL"/>
          </a:p>
        </p:txBody>
      </p:sp>
    </p:spTree>
    <p:extLst>
      <p:ext uri="{BB962C8B-B14F-4D97-AF65-F5344CB8AC3E}">
        <p14:creationId xmlns:p14="http://schemas.microsoft.com/office/powerpoint/2010/main" val="11330961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logo">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D468AFBE-B146-458B-A6A8-F99620668BB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58939" y="1697933"/>
            <a:ext cx="5274122" cy="2988000"/>
          </a:xfrm>
          <a:prstGeom prst="rect">
            <a:avLst/>
          </a:prstGeom>
        </p:spPr>
      </p:pic>
      <p:grpSp>
        <p:nvGrpSpPr>
          <p:cNvPr id="17" name="Group 16">
            <a:extLst>
              <a:ext uri="{FF2B5EF4-FFF2-40B4-BE49-F238E27FC236}">
                <a16:creationId xmlns:a16="http://schemas.microsoft.com/office/drawing/2014/main" id="{8AB9DE9D-3681-427F-87A2-BCDACF09E702}"/>
              </a:ext>
            </a:extLst>
          </p:cNvPr>
          <p:cNvGrpSpPr/>
          <p:nvPr userDrawn="1"/>
        </p:nvGrpSpPr>
        <p:grpSpPr>
          <a:xfrm>
            <a:off x="0" y="6390000"/>
            <a:ext cx="12192001" cy="468000"/>
            <a:chOff x="0" y="6390000"/>
            <a:chExt cx="12192001" cy="468000"/>
          </a:xfrm>
        </p:grpSpPr>
        <p:sp>
          <p:nvSpPr>
            <p:cNvPr id="16" name="Rectangle 15">
              <a:extLst>
                <a:ext uri="{FF2B5EF4-FFF2-40B4-BE49-F238E27FC236}">
                  <a16:creationId xmlns:a16="http://schemas.microsoft.com/office/drawing/2014/main" id="{CDBC0119-6528-4576-B73C-DA0DAB59D23D}"/>
                </a:ext>
              </a:extLst>
            </p:cNvPr>
            <p:cNvSpPr/>
            <p:nvPr userDrawn="1"/>
          </p:nvSpPr>
          <p:spPr>
            <a:xfrm>
              <a:off x="1" y="6390000"/>
              <a:ext cx="12192000" cy="46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5" name="Picture 14">
              <a:extLst>
                <a:ext uri="{FF2B5EF4-FFF2-40B4-BE49-F238E27FC236}">
                  <a16:creationId xmlns:a16="http://schemas.microsoft.com/office/drawing/2014/main" id="{2E16F12E-EEB7-4182-BEB7-8700B768ED7F}"/>
                </a:ext>
              </a:extLst>
            </p:cNvPr>
            <p:cNvPicPr>
              <a:picLocks noChangeAspect="1"/>
            </p:cNvPicPr>
            <p:nvPr userDrawn="1"/>
          </p:nvPicPr>
          <p:blipFill>
            <a:blip r:embed="rId4">
              <a:clrChange>
                <a:clrFrom>
                  <a:srgbClr val="373385"/>
                </a:clrFrom>
                <a:clrTo>
                  <a:srgbClr val="373385">
                    <a:alpha val="0"/>
                  </a:srgbClr>
                </a:clrTo>
              </a:clrChange>
              <a:extLst>
                <a:ext uri="{28A0092B-C50C-407E-A947-70E740481C1C}">
                  <a14:useLocalDpi xmlns:a14="http://schemas.microsoft.com/office/drawing/2010/main" val="0"/>
                </a:ext>
              </a:extLst>
            </a:blip>
            <a:stretch>
              <a:fillRect/>
            </a:stretch>
          </p:blipFill>
          <p:spPr>
            <a:xfrm>
              <a:off x="0" y="6391655"/>
              <a:ext cx="9144019" cy="466345"/>
            </a:xfrm>
            <a:prstGeom prst="rect">
              <a:avLst/>
            </a:prstGeom>
          </p:spPr>
        </p:pic>
      </p:grpSp>
    </p:spTree>
    <p:extLst>
      <p:ext uri="{BB962C8B-B14F-4D97-AF65-F5344CB8AC3E}">
        <p14:creationId xmlns:p14="http://schemas.microsoft.com/office/powerpoint/2010/main" val="59985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669A-5833-4C45-8500-34F42307E7C6}"/>
              </a:ext>
            </a:extLst>
          </p:cNvPr>
          <p:cNvSpPr>
            <a:spLocks noGrp="1"/>
          </p:cNvSpPr>
          <p:nvPr>
            <p:ph type="ctrTitle" hasCustomPrompt="1"/>
          </p:nvPr>
        </p:nvSpPr>
        <p:spPr>
          <a:xfrm>
            <a:off x="1524000" y="1477966"/>
            <a:ext cx="9144000" cy="2387600"/>
          </a:xfrm>
        </p:spPr>
        <p:txBody>
          <a:bodyPr anchor="b"/>
          <a:lstStyle>
            <a:lvl1pPr algn="ctr">
              <a:defRPr sz="6000">
                <a:solidFill>
                  <a:schemeClr val="accent1"/>
                </a:solidFill>
              </a:defRPr>
            </a:lvl1pPr>
          </a:lstStyle>
          <a:p>
            <a:r>
              <a:rPr lang="nl-NL"/>
              <a:t>Click to edit Master title style</a:t>
            </a:r>
            <a:endParaRPr lang="nl-NL" dirty="0"/>
          </a:p>
        </p:txBody>
      </p:sp>
      <p:sp>
        <p:nvSpPr>
          <p:cNvPr id="3" name="Subtitle 2">
            <a:extLst>
              <a:ext uri="{FF2B5EF4-FFF2-40B4-BE49-F238E27FC236}">
                <a16:creationId xmlns:a16="http://schemas.microsoft.com/office/drawing/2014/main" id="{065B5FBD-F4CF-4FFF-A47B-C6C962E8AF6F}"/>
              </a:ext>
            </a:extLst>
          </p:cNvPr>
          <p:cNvSpPr>
            <a:spLocks noGrp="1"/>
          </p:cNvSpPr>
          <p:nvPr>
            <p:ph type="subTitle" idx="1" hasCustomPrompt="1"/>
          </p:nvPr>
        </p:nvSpPr>
        <p:spPr>
          <a:xfrm>
            <a:off x="1524000" y="39576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Click to edit Master subtitle style</a:t>
            </a:r>
            <a:endParaRPr lang="nl-NL" dirty="0"/>
          </a:p>
        </p:txBody>
      </p:sp>
      <p:pic>
        <p:nvPicPr>
          <p:cNvPr id="5" name="Picture 4">
            <a:extLst>
              <a:ext uri="{FF2B5EF4-FFF2-40B4-BE49-F238E27FC236}">
                <a16:creationId xmlns:a16="http://schemas.microsoft.com/office/drawing/2014/main" id="{D5FAAD17-46DF-4F1D-BCB3-027EDFF1EAF2}"/>
              </a:ext>
            </a:extLst>
          </p:cNvPr>
          <p:cNvPicPr>
            <a:picLocks noChangeAspect="1"/>
          </p:cNvPicPr>
          <p:nvPr userDrawn="1"/>
        </p:nvPicPr>
        <p:blipFill>
          <a:blip r:embed="rId2"/>
          <a:stretch>
            <a:fillRect/>
          </a:stretch>
        </p:blipFill>
        <p:spPr>
          <a:xfrm>
            <a:off x="0" y="0"/>
            <a:ext cx="12192000" cy="1008888"/>
          </a:xfrm>
          <a:prstGeom prst="rect">
            <a:avLst/>
          </a:prstGeom>
        </p:spPr>
      </p:pic>
      <p:pic>
        <p:nvPicPr>
          <p:cNvPr id="7" name="Picture 6">
            <a:extLst>
              <a:ext uri="{FF2B5EF4-FFF2-40B4-BE49-F238E27FC236}">
                <a16:creationId xmlns:a16="http://schemas.microsoft.com/office/drawing/2014/main" id="{CFB4AD20-ACA2-4593-8F58-4A047CF4488B}"/>
              </a:ext>
            </a:extLst>
          </p:cNvPr>
          <p:cNvPicPr>
            <a:picLocks noChangeAspect="1"/>
          </p:cNvPicPr>
          <p:nvPr userDrawn="1"/>
        </p:nvPicPr>
        <p:blipFill>
          <a:blip r:embed="rId3"/>
          <a:stretch>
            <a:fillRect/>
          </a:stretch>
        </p:blipFill>
        <p:spPr>
          <a:xfrm>
            <a:off x="0" y="5382768"/>
            <a:ext cx="12192000" cy="1475232"/>
          </a:xfrm>
          <a:prstGeom prst="rect">
            <a:avLst/>
          </a:prstGeom>
        </p:spPr>
      </p:pic>
    </p:spTree>
    <p:extLst>
      <p:ext uri="{BB962C8B-B14F-4D97-AF65-F5344CB8AC3E}">
        <p14:creationId xmlns:p14="http://schemas.microsoft.com/office/powerpoint/2010/main" val="396543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dia - 2">
    <p:bg>
      <p:bgPr>
        <a:solidFill>
          <a:schemeClr val="accent2"/>
        </a:solidFill>
        <a:effectLst/>
      </p:bgPr>
    </p:bg>
    <p:spTree>
      <p:nvGrpSpPr>
        <p:cNvPr id="1" name=""/>
        <p:cNvGrpSpPr/>
        <p:nvPr/>
      </p:nvGrpSpPr>
      <p:grpSpPr>
        <a:xfrm>
          <a:off x="0" y="0"/>
          <a:ext cx="0" cy="0"/>
          <a:chOff x="0" y="0"/>
          <a:chExt cx="0" cy="0"/>
        </a:xfrm>
      </p:grpSpPr>
      <p:pic>
        <p:nvPicPr>
          <p:cNvPr id="8" name="Picture 7" descr="Graphical user interface&#10;&#10;Description automatically generated with medium confidence">
            <a:extLst>
              <a:ext uri="{FF2B5EF4-FFF2-40B4-BE49-F238E27FC236}">
                <a16:creationId xmlns:a16="http://schemas.microsoft.com/office/drawing/2014/main" id="{99C74A4D-0C63-48F2-B78D-DF8FF2A546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266669A-5833-4C45-8500-34F42307E7C6}"/>
              </a:ext>
            </a:extLst>
          </p:cNvPr>
          <p:cNvSpPr>
            <a:spLocks noGrp="1"/>
          </p:cNvSpPr>
          <p:nvPr>
            <p:ph type="ctrTitle"/>
          </p:nvPr>
        </p:nvSpPr>
        <p:spPr>
          <a:xfrm>
            <a:off x="1524000" y="1477966"/>
            <a:ext cx="9144000" cy="2387600"/>
          </a:xfrm>
        </p:spPr>
        <p:txBody>
          <a:bodyPr anchor="b"/>
          <a:lstStyle>
            <a:lvl1pPr algn="ctr">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65B5FBD-F4CF-4FFF-A47B-C6C962E8AF6F}"/>
              </a:ext>
            </a:extLst>
          </p:cNvPr>
          <p:cNvSpPr>
            <a:spLocks noGrp="1"/>
          </p:cNvSpPr>
          <p:nvPr>
            <p:ph type="subTitle" idx="1"/>
          </p:nvPr>
        </p:nvSpPr>
        <p:spPr>
          <a:xfrm>
            <a:off x="1524000" y="395764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48866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dia - 3">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C74A4D-0C63-48F2-B78D-DF8FF2A546A3}"/>
              </a:ext>
            </a:extLst>
          </p:cNvPr>
          <p:cNvPicPr>
            <a:picLocks noChangeAspect="1"/>
          </p:cNvPicPr>
          <p:nvPr userDrawn="1"/>
        </p:nvPicPr>
        <p:blipFill>
          <a:blip r:embed="rId2"/>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266669A-5833-4C45-8500-34F42307E7C6}"/>
              </a:ext>
            </a:extLst>
          </p:cNvPr>
          <p:cNvSpPr>
            <a:spLocks noGrp="1"/>
          </p:cNvSpPr>
          <p:nvPr>
            <p:ph type="ctrTitle"/>
          </p:nvPr>
        </p:nvSpPr>
        <p:spPr>
          <a:xfrm>
            <a:off x="1524000" y="1477966"/>
            <a:ext cx="9144000" cy="2387600"/>
          </a:xfrm>
        </p:spPr>
        <p:txBody>
          <a:bodyPr anchor="b"/>
          <a:lstStyle>
            <a:lvl1pPr algn="ctr">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65B5FBD-F4CF-4FFF-A47B-C6C962E8AF6F}"/>
              </a:ext>
            </a:extLst>
          </p:cNvPr>
          <p:cNvSpPr>
            <a:spLocks noGrp="1"/>
          </p:cNvSpPr>
          <p:nvPr>
            <p:ph type="subTitle" idx="1"/>
          </p:nvPr>
        </p:nvSpPr>
        <p:spPr>
          <a:xfrm>
            <a:off x="1524000" y="3957641"/>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5021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0410BB-DD3B-44DD-96EB-D0208E2D22A7}"/>
              </a:ext>
            </a:extLst>
          </p:cNvPr>
          <p:cNvPicPr>
            <a:picLocks noChangeAspect="1"/>
          </p:cNvPicPr>
          <p:nvPr userDrawn="1"/>
        </p:nvPicPr>
        <p:blipFill>
          <a:blip r:embed="rId2"/>
          <a:srcRect/>
          <a:stretch/>
        </p:blipFill>
        <p:spPr>
          <a:xfrm>
            <a:off x="0" y="5382768"/>
            <a:ext cx="12192000" cy="1475231"/>
          </a:xfrm>
          <a:prstGeom prst="rect">
            <a:avLst/>
          </a:prstGeom>
        </p:spPr>
      </p:pic>
      <p:sp>
        <p:nvSpPr>
          <p:cNvPr id="2" name="Title 1">
            <a:extLst>
              <a:ext uri="{FF2B5EF4-FFF2-40B4-BE49-F238E27FC236}">
                <a16:creationId xmlns:a16="http://schemas.microsoft.com/office/drawing/2014/main" id="{A8475852-514A-47A1-AD53-9B8C4AECAB06}"/>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CF8BA54-63F8-4932-88FC-AAA94901C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093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 2 ">
    <p:bg>
      <p:bgPr>
        <a:solidFill>
          <a:schemeClr val="accent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0410BB-DD3B-44DD-96EB-D0208E2D22A7}"/>
              </a:ext>
            </a:extLst>
          </p:cNvPr>
          <p:cNvPicPr>
            <a:picLocks noChangeAspect="1"/>
          </p:cNvPicPr>
          <p:nvPr userDrawn="1"/>
        </p:nvPicPr>
        <p:blipFill>
          <a:blip r:embed="rId2"/>
          <a:stretch>
            <a:fillRect/>
          </a:stretch>
        </p:blipFill>
        <p:spPr>
          <a:xfrm>
            <a:off x="0" y="5382768"/>
            <a:ext cx="12192000" cy="1475232"/>
          </a:xfrm>
          <a:prstGeom prst="rect">
            <a:avLst/>
          </a:prstGeom>
        </p:spPr>
      </p:pic>
      <p:sp>
        <p:nvSpPr>
          <p:cNvPr id="2" name="Title 1">
            <a:extLst>
              <a:ext uri="{FF2B5EF4-FFF2-40B4-BE49-F238E27FC236}">
                <a16:creationId xmlns:a16="http://schemas.microsoft.com/office/drawing/2014/main" id="{A8475852-514A-47A1-AD53-9B8C4AECAB06}"/>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CF8BA54-63F8-4932-88FC-AAA94901C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471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en object - 3">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0410BB-DD3B-44DD-96EB-D0208E2D22A7}"/>
              </a:ext>
            </a:extLst>
          </p:cNvPr>
          <p:cNvPicPr>
            <a:picLocks noChangeAspect="1"/>
          </p:cNvPicPr>
          <p:nvPr userDrawn="1"/>
        </p:nvPicPr>
        <p:blipFill>
          <a:blip r:embed="rId2"/>
          <a:srcRect/>
          <a:stretch/>
        </p:blipFill>
        <p:spPr>
          <a:xfrm>
            <a:off x="4" y="5382768"/>
            <a:ext cx="12191991" cy="1475231"/>
          </a:xfrm>
          <a:prstGeom prst="rect">
            <a:avLst/>
          </a:prstGeom>
        </p:spPr>
      </p:pic>
      <p:sp>
        <p:nvSpPr>
          <p:cNvPr id="2" name="Title 1">
            <a:extLst>
              <a:ext uri="{FF2B5EF4-FFF2-40B4-BE49-F238E27FC236}">
                <a16:creationId xmlns:a16="http://schemas.microsoft.com/office/drawing/2014/main" id="{A8475852-514A-47A1-AD53-9B8C4AECAB06}"/>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CF8BA54-63F8-4932-88FC-AAA94901C6FB}"/>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707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el en 2 objecten -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CF45C9-3C72-4D45-BA8C-02A516350BE1}"/>
              </a:ext>
            </a:extLst>
          </p:cNvPr>
          <p:cNvPicPr>
            <a:picLocks noChangeAspect="1"/>
          </p:cNvPicPr>
          <p:nvPr userDrawn="1"/>
        </p:nvPicPr>
        <p:blipFill>
          <a:blip r:embed="rId2"/>
          <a:srcRect/>
          <a:stretch/>
        </p:blipFill>
        <p:spPr>
          <a:xfrm>
            <a:off x="0" y="5382768"/>
            <a:ext cx="12192000" cy="1475231"/>
          </a:xfrm>
          <a:prstGeom prst="rect">
            <a:avLst/>
          </a:prstGeom>
        </p:spPr>
      </p:pic>
      <p:sp>
        <p:nvSpPr>
          <p:cNvPr id="2" name="Title 1">
            <a:extLst>
              <a:ext uri="{FF2B5EF4-FFF2-40B4-BE49-F238E27FC236}">
                <a16:creationId xmlns:a16="http://schemas.microsoft.com/office/drawing/2014/main" id="{29808DB0-0ADE-492D-814B-61D9DF6FED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D1CB3D-897D-46AD-9A08-F325ADCCF5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2E07FC-AF63-4642-9A55-D8ADF7820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33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el en 2 objecten - 2">
    <p:bg>
      <p:bgPr>
        <a:solidFill>
          <a:schemeClr val="accent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F09EEC-A529-4598-BEE3-E580F3F640D0}"/>
              </a:ext>
            </a:extLst>
          </p:cNvPr>
          <p:cNvPicPr>
            <a:picLocks noChangeAspect="1"/>
          </p:cNvPicPr>
          <p:nvPr userDrawn="1"/>
        </p:nvPicPr>
        <p:blipFill>
          <a:blip r:embed="rId2"/>
          <a:stretch>
            <a:fillRect/>
          </a:stretch>
        </p:blipFill>
        <p:spPr>
          <a:xfrm>
            <a:off x="0" y="5382768"/>
            <a:ext cx="12192000" cy="1475232"/>
          </a:xfrm>
          <a:prstGeom prst="rect">
            <a:avLst/>
          </a:prstGeom>
        </p:spPr>
      </p:pic>
      <p:sp>
        <p:nvSpPr>
          <p:cNvPr id="2" name="Title 1">
            <a:extLst>
              <a:ext uri="{FF2B5EF4-FFF2-40B4-BE49-F238E27FC236}">
                <a16:creationId xmlns:a16="http://schemas.microsoft.com/office/drawing/2014/main" id="{29808DB0-0ADE-492D-814B-61D9DF6FED6F}"/>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FD1CB3D-897D-46AD-9A08-F325ADCCF5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2E07FC-AF63-4642-9A55-D8ADF7820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3019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itel en 2 objecten - 3">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DC68BB-7388-4B31-A14E-CB2837B3C1A9}"/>
              </a:ext>
            </a:extLst>
          </p:cNvPr>
          <p:cNvPicPr>
            <a:picLocks noChangeAspect="1"/>
          </p:cNvPicPr>
          <p:nvPr userDrawn="1"/>
        </p:nvPicPr>
        <p:blipFill>
          <a:blip r:embed="rId2"/>
          <a:srcRect/>
          <a:stretch/>
        </p:blipFill>
        <p:spPr>
          <a:xfrm>
            <a:off x="4" y="5382768"/>
            <a:ext cx="12191991" cy="1475231"/>
          </a:xfrm>
          <a:prstGeom prst="rect">
            <a:avLst/>
          </a:prstGeom>
        </p:spPr>
      </p:pic>
      <p:sp>
        <p:nvSpPr>
          <p:cNvPr id="2" name="Title 1">
            <a:extLst>
              <a:ext uri="{FF2B5EF4-FFF2-40B4-BE49-F238E27FC236}">
                <a16:creationId xmlns:a16="http://schemas.microsoft.com/office/drawing/2014/main" id="{29808DB0-0ADE-492D-814B-61D9DF6FED6F}"/>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FD1CB3D-897D-46AD-9A08-F325ADCCF5E0}"/>
              </a:ext>
            </a:extLst>
          </p:cNvPr>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2E07FC-AF63-4642-9A55-D8ADF78201FF}"/>
              </a:ext>
            </a:extLst>
          </p:cNvPr>
          <p:cNvSpPr>
            <a:spLocks noGrp="1"/>
          </p:cNvSpPr>
          <p:nvPr>
            <p:ph sz="half" idx="2"/>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193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351F81-2F84-43B2-A734-AD9BCCBDD4FF}"/>
              </a:ext>
            </a:extLst>
          </p:cNvPr>
          <p:cNvPicPr>
            <a:picLocks noChangeAspect="1"/>
          </p:cNvPicPr>
          <p:nvPr userDrawn="1"/>
        </p:nvPicPr>
        <p:blipFill>
          <a:blip r:embed="rId2"/>
          <a:srcRect/>
          <a:stretch/>
        </p:blipFill>
        <p:spPr>
          <a:xfrm>
            <a:off x="0" y="5382768"/>
            <a:ext cx="12192000" cy="1475231"/>
          </a:xfrm>
          <a:prstGeom prst="rect">
            <a:avLst/>
          </a:prstGeom>
        </p:spPr>
      </p:pic>
    </p:spTree>
    <p:extLst>
      <p:ext uri="{BB962C8B-B14F-4D97-AF65-F5344CB8AC3E}">
        <p14:creationId xmlns:p14="http://schemas.microsoft.com/office/powerpoint/2010/main" val="155258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 2">
    <p:bg>
      <p:bgPr>
        <a:solidFill>
          <a:schemeClr val="accent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E2A596-4786-4A1A-B006-8BF02095F0A3}"/>
              </a:ext>
            </a:extLst>
          </p:cNvPr>
          <p:cNvPicPr>
            <a:picLocks noChangeAspect="1"/>
          </p:cNvPicPr>
          <p:nvPr userDrawn="1"/>
        </p:nvPicPr>
        <p:blipFill>
          <a:blip r:embed="rId2"/>
          <a:stretch>
            <a:fillRect/>
          </a:stretch>
        </p:blipFill>
        <p:spPr>
          <a:xfrm>
            <a:off x="0" y="5382768"/>
            <a:ext cx="12192000" cy="1475232"/>
          </a:xfrm>
          <a:prstGeom prst="rect">
            <a:avLst/>
          </a:prstGeom>
        </p:spPr>
      </p:pic>
    </p:spTree>
    <p:extLst>
      <p:ext uri="{BB962C8B-B14F-4D97-AF65-F5344CB8AC3E}">
        <p14:creationId xmlns:p14="http://schemas.microsoft.com/office/powerpoint/2010/main" val="339608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g - 3">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7B66DA-C512-4E6B-AEA4-EDE20FCB8520}"/>
              </a:ext>
            </a:extLst>
          </p:cNvPr>
          <p:cNvPicPr>
            <a:picLocks noChangeAspect="1"/>
          </p:cNvPicPr>
          <p:nvPr userDrawn="1"/>
        </p:nvPicPr>
        <p:blipFill>
          <a:blip r:embed="rId2"/>
          <a:srcRect/>
          <a:stretch/>
        </p:blipFill>
        <p:spPr>
          <a:xfrm>
            <a:off x="4" y="5382768"/>
            <a:ext cx="12191991" cy="1475231"/>
          </a:xfrm>
          <a:prstGeom prst="rect">
            <a:avLst/>
          </a:prstGeom>
        </p:spPr>
      </p:pic>
    </p:spTree>
    <p:extLst>
      <p:ext uri="{BB962C8B-B14F-4D97-AF65-F5344CB8AC3E}">
        <p14:creationId xmlns:p14="http://schemas.microsoft.com/office/powerpoint/2010/main" val="963907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CF70E6-3AB3-4731-9274-0256AC410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Click to edit Master title style</a:t>
            </a:r>
            <a:endParaRPr lang="nl-NL" dirty="0"/>
          </a:p>
        </p:txBody>
      </p:sp>
      <p:sp>
        <p:nvSpPr>
          <p:cNvPr id="3" name="Text Placeholder 2">
            <a:extLst>
              <a:ext uri="{FF2B5EF4-FFF2-40B4-BE49-F238E27FC236}">
                <a16:creationId xmlns:a16="http://schemas.microsoft.com/office/drawing/2014/main" id="{0E67D51E-3C6D-4796-925A-686DCFB66A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nl-NL" dirty="0"/>
          </a:p>
        </p:txBody>
      </p:sp>
      <p:sp>
        <p:nvSpPr>
          <p:cNvPr id="4" name="Date Placeholder 3">
            <a:extLst>
              <a:ext uri="{FF2B5EF4-FFF2-40B4-BE49-F238E27FC236}">
                <a16:creationId xmlns:a16="http://schemas.microsoft.com/office/drawing/2014/main" id="{950F88F6-3708-44D1-88E7-09D0C81D97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defRPr>
            </a:lvl1pPr>
          </a:lstStyle>
          <a:p>
            <a:fld id="{5BCBB6DF-AAA4-47DE-9D3A-1FB0CEA8B434}" type="datetimeFigureOut">
              <a:rPr lang="nl-NL" smtClean="0"/>
              <a:pPr/>
              <a:t>25-3-2025</a:t>
            </a:fld>
            <a:endParaRPr lang="nl-NL" dirty="0"/>
          </a:p>
        </p:txBody>
      </p:sp>
      <p:sp>
        <p:nvSpPr>
          <p:cNvPr id="5" name="Footer Placeholder 4">
            <a:extLst>
              <a:ext uri="{FF2B5EF4-FFF2-40B4-BE49-F238E27FC236}">
                <a16:creationId xmlns:a16="http://schemas.microsoft.com/office/drawing/2014/main" id="{9A189699-1C18-40DD-9834-CCBFA1C87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defRPr>
            </a:lvl1pPr>
          </a:lstStyle>
          <a:p>
            <a:endParaRPr lang="nl-NL" dirty="0"/>
          </a:p>
        </p:txBody>
      </p:sp>
      <p:sp>
        <p:nvSpPr>
          <p:cNvPr id="6" name="Slide Number Placeholder 5">
            <a:extLst>
              <a:ext uri="{FF2B5EF4-FFF2-40B4-BE49-F238E27FC236}">
                <a16:creationId xmlns:a16="http://schemas.microsoft.com/office/drawing/2014/main" id="{211E90D4-289C-496B-B67B-C00333DDA5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defRPr>
            </a:lvl1pPr>
          </a:lstStyle>
          <a:p>
            <a:fld id="{1F9002BA-F571-4BA6-86F5-DE906CDBC488}" type="slidenum">
              <a:rPr lang="nl-NL" smtClean="0"/>
              <a:pPr/>
              <a:t>‹nr.›</a:t>
            </a:fld>
            <a:endParaRPr lang="nl-NL" dirty="0"/>
          </a:p>
        </p:txBody>
      </p:sp>
    </p:spTree>
    <p:extLst>
      <p:ext uri="{BB962C8B-B14F-4D97-AF65-F5344CB8AC3E}">
        <p14:creationId xmlns:p14="http://schemas.microsoft.com/office/powerpoint/2010/main" val="3009617686"/>
      </p:ext>
    </p:extLst>
  </p:cSld>
  <p:clrMap bg1="lt1" tx1="dk1" bg2="lt2" tx2="dk2" accent1="accent1" accent2="accent2" accent3="accent3" accent4="accent4" accent5="accent5" accent6="accent6" hlink="hlink" folHlink="folHlink"/>
  <p:sldLayoutIdLst>
    <p:sldLayoutId id="2147483660" r:id="rId1"/>
    <p:sldLayoutId id="2147483664" r:id="rId2"/>
    <p:sldLayoutId id="2147483649" r:id="rId3"/>
    <p:sldLayoutId id="2147483661" r:id="rId4"/>
    <p:sldLayoutId id="2147483662" r:id="rId5"/>
    <p:sldLayoutId id="2147483650" r:id="rId6"/>
    <p:sldLayoutId id="2147483663" r:id="rId7"/>
    <p:sldLayoutId id="2147483652" r:id="rId8"/>
    <p:sldLayoutId id="2147483665" r:id="rId9"/>
    <p:sldLayoutId id="2147483666" r:id="rId10"/>
    <p:sldLayoutId id="2147483655" r:id="rId11"/>
    <p:sldLayoutId id="2147483667" r:id="rId12"/>
    <p:sldLayoutId id="214748366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mijneindexamen.nl/"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1203A1-E1D6-C4A5-A5BA-5EC9A39F639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D74BDAC-95A6-DE7B-26E0-785EB8F50470}"/>
              </a:ext>
            </a:extLst>
          </p:cNvPr>
          <p:cNvSpPr>
            <a:spLocks noGrp="1"/>
          </p:cNvSpPr>
          <p:nvPr>
            <p:ph idx="1"/>
          </p:nvPr>
        </p:nvSpPr>
        <p:spPr/>
        <p:txBody>
          <a:bodyPr>
            <a:normAutofit/>
          </a:bodyPr>
          <a:lstStyle/>
          <a:p>
            <a:r>
              <a:rPr lang="nl-NL" sz="4000" dirty="0"/>
              <a:t>De presentatie Centraal eindexamen 2025 begint om  19.30 uur</a:t>
            </a:r>
          </a:p>
        </p:txBody>
      </p:sp>
    </p:spTree>
    <p:extLst>
      <p:ext uri="{BB962C8B-B14F-4D97-AF65-F5344CB8AC3E}">
        <p14:creationId xmlns:p14="http://schemas.microsoft.com/office/powerpoint/2010/main" val="174364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41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29620C-CBE2-4825-82B5-03315126D37E}"/>
              </a:ext>
            </a:extLst>
          </p:cNvPr>
          <p:cNvSpPr>
            <a:spLocks noGrp="1"/>
          </p:cNvSpPr>
          <p:nvPr>
            <p:ph type="title"/>
          </p:nvPr>
        </p:nvSpPr>
        <p:spPr/>
        <p:txBody>
          <a:bodyPr/>
          <a:lstStyle/>
          <a:p>
            <a:r>
              <a:rPr lang="nl-NL" dirty="0"/>
              <a:t>Welkom</a:t>
            </a:r>
          </a:p>
        </p:txBody>
      </p:sp>
      <p:sp>
        <p:nvSpPr>
          <p:cNvPr id="5" name="Subtitle 4">
            <a:extLst>
              <a:ext uri="{FF2B5EF4-FFF2-40B4-BE49-F238E27FC236}">
                <a16:creationId xmlns:a16="http://schemas.microsoft.com/office/drawing/2014/main" id="{B3FF4D64-BAF5-4B1E-A5C9-2182DD6E9136}"/>
              </a:ext>
            </a:extLst>
          </p:cNvPr>
          <p:cNvSpPr>
            <a:spLocks noGrp="1"/>
          </p:cNvSpPr>
          <p:nvPr>
            <p:ph idx="1"/>
          </p:nvPr>
        </p:nvSpPr>
        <p:spPr/>
        <p:txBody>
          <a:bodyPr>
            <a:normAutofit/>
          </a:bodyPr>
          <a:lstStyle/>
          <a:p>
            <a:r>
              <a:rPr lang="nl-NL" dirty="0"/>
              <a:t>Centraal Examen (CE) 2025.</a:t>
            </a:r>
          </a:p>
          <a:p>
            <a:r>
              <a:rPr lang="nl-NL" dirty="0"/>
              <a:t>Tijdsplanning tot het CE.</a:t>
            </a:r>
          </a:p>
          <a:p>
            <a:r>
              <a:rPr lang="nl-NL" dirty="0"/>
              <a:t>Gang van zaken tijdens het CE.</a:t>
            </a:r>
          </a:p>
          <a:p>
            <a:r>
              <a:rPr lang="nl-NL" dirty="0"/>
              <a:t>Gang van zaken na het CE.</a:t>
            </a:r>
          </a:p>
        </p:txBody>
      </p:sp>
    </p:spTree>
    <p:extLst>
      <p:ext uri="{BB962C8B-B14F-4D97-AF65-F5344CB8AC3E}">
        <p14:creationId xmlns:p14="http://schemas.microsoft.com/office/powerpoint/2010/main" val="110062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87C6A4-59F6-4410-AB4B-A056A5527E43}"/>
              </a:ext>
            </a:extLst>
          </p:cNvPr>
          <p:cNvSpPr>
            <a:spLocks noGrp="1"/>
          </p:cNvSpPr>
          <p:nvPr>
            <p:ph type="title"/>
          </p:nvPr>
        </p:nvSpPr>
        <p:spPr/>
        <p:txBody>
          <a:bodyPr/>
          <a:lstStyle/>
          <a:p>
            <a:r>
              <a:rPr lang="nl-NL" dirty="0"/>
              <a:t>Examenrooster</a:t>
            </a:r>
            <a:br>
              <a:rPr lang="nl-NL" dirty="0"/>
            </a:br>
            <a:r>
              <a:rPr lang="nl-NL" sz="1400" dirty="0"/>
              <a:t>www.mijneindexamen.nl</a:t>
            </a:r>
            <a:endParaRPr lang="nl-NL" dirty="0"/>
          </a:p>
        </p:txBody>
      </p:sp>
      <p:sp>
        <p:nvSpPr>
          <p:cNvPr id="3" name="Tijdelijke aanduiding voor inhoud 2">
            <a:extLst>
              <a:ext uri="{FF2B5EF4-FFF2-40B4-BE49-F238E27FC236}">
                <a16:creationId xmlns:a16="http://schemas.microsoft.com/office/drawing/2014/main" id="{7AD6EF0C-C6AA-4A4C-9D07-A6BD3A369EC2}"/>
              </a:ext>
            </a:extLst>
          </p:cNvPr>
          <p:cNvSpPr>
            <a:spLocks noGrp="1"/>
          </p:cNvSpPr>
          <p:nvPr>
            <p:ph idx="1"/>
          </p:nvPr>
        </p:nvSpPr>
        <p:spPr/>
        <p:txBody>
          <a:bodyPr/>
          <a:lstStyle/>
          <a:p>
            <a:pPr marL="0" indent="0" algn="ctr">
              <a:buNone/>
            </a:pPr>
            <a:endParaRPr lang="nl-NL" dirty="0"/>
          </a:p>
          <a:p>
            <a:pPr marL="0" indent="0" algn="ctr">
              <a:buNone/>
            </a:pPr>
            <a:endParaRPr lang="nl-NL" dirty="0"/>
          </a:p>
          <a:p>
            <a:pPr marL="0" indent="0" algn="ctr">
              <a:buNone/>
            </a:pPr>
            <a:endParaRPr lang="nl-NL" dirty="0"/>
          </a:p>
        </p:txBody>
      </p:sp>
      <p:graphicFrame>
        <p:nvGraphicFramePr>
          <p:cNvPr id="4" name="Tabel 3">
            <a:extLst>
              <a:ext uri="{FF2B5EF4-FFF2-40B4-BE49-F238E27FC236}">
                <a16:creationId xmlns:a16="http://schemas.microsoft.com/office/drawing/2014/main" id="{E75FF4BF-9052-4F18-8B3C-5B079F347293}"/>
              </a:ext>
            </a:extLst>
          </p:cNvPr>
          <p:cNvGraphicFramePr>
            <a:graphicFrameLocks noGrp="1"/>
          </p:cNvGraphicFramePr>
          <p:nvPr>
            <p:extLst>
              <p:ext uri="{D42A27DB-BD31-4B8C-83A1-F6EECF244321}">
                <p14:modId xmlns:p14="http://schemas.microsoft.com/office/powerpoint/2010/main" val="2601364147"/>
              </p:ext>
            </p:extLst>
          </p:nvPr>
        </p:nvGraphicFramePr>
        <p:xfrm>
          <a:off x="1850571" y="2264230"/>
          <a:ext cx="8055428" cy="2882859"/>
        </p:xfrm>
        <a:graphic>
          <a:graphicData uri="http://schemas.openxmlformats.org/drawingml/2006/table">
            <a:tbl>
              <a:tblPr firstRow="1" firstCol="1" bandRow="1">
                <a:tableStyleId>{72833802-FEF1-4C79-8D5D-14CF1EAF98D9}</a:tableStyleId>
              </a:tblPr>
              <a:tblGrid>
                <a:gridCol w="2684550">
                  <a:extLst>
                    <a:ext uri="{9D8B030D-6E8A-4147-A177-3AD203B41FA5}">
                      <a16:colId xmlns:a16="http://schemas.microsoft.com/office/drawing/2014/main" val="556464911"/>
                    </a:ext>
                  </a:extLst>
                </a:gridCol>
                <a:gridCol w="2685439">
                  <a:extLst>
                    <a:ext uri="{9D8B030D-6E8A-4147-A177-3AD203B41FA5}">
                      <a16:colId xmlns:a16="http://schemas.microsoft.com/office/drawing/2014/main" val="729274752"/>
                    </a:ext>
                  </a:extLst>
                </a:gridCol>
                <a:gridCol w="2685439">
                  <a:extLst>
                    <a:ext uri="{9D8B030D-6E8A-4147-A177-3AD203B41FA5}">
                      <a16:colId xmlns:a16="http://schemas.microsoft.com/office/drawing/2014/main" val="3937491723"/>
                    </a:ext>
                  </a:extLst>
                </a:gridCol>
              </a:tblGrid>
              <a:tr h="1118939">
                <a:tc>
                  <a:txBody>
                    <a:bodyPr/>
                    <a:lstStyle/>
                    <a:p>
                      <a:pPr>
                        <a:lnSpc>
                          <a:spcPct val="107000"/>
                        </a:lnSpc>
                        <a:spcAft>
                          <a:spcPts val="800"/>
                        </a:spcAft>
                      </a:pPr>
                      <a:r>
                        <a:rPr lang="nl-NL" sz="2800" dirty="0">
                          <a:effectLst/>
                        </a:rPr>
                        <a:t>Tijdvak</a:t>
                      </a:r>
                      <a:endParaRPr lang="nl-NL" sz="28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800" dirty="0">
                          <a:effectLst/>
                        </a:rPr>
                        <a:t>Afnamedagen</a:t>
                      </a:r>
                      <a:endParaRPr lang="nl-NL" sz="28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800" dirty="0">
                          <a:effectLst/>
                        </a:rPr>
                        <a:t>Bekenmaking N-termen (uitslag)</a:t>
                      </a:r>
                      <a:endParaRPr lang="nl-NL" sz="2800" dirty="0">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803154028"/>
                  </a:ext>
                </a:extLst>
              </a:tr>
              <a:tr h="673824">
                <a:tc>
                  <a:txBody>
                    <a:bodyPr/>
                    <a:lstStyle/>
                    <a:p>
                      <a:pPr>
                        <a:lnSpc>
                          <a:spcPct val="107000"/>
                        </a:lnSpc>
                        <a:spcAft>
                          <a:spcPts val="800"/>
                        </a:spcAft>
                      </a:pPr>
                      <a:r>
                        <a:rPr lang="nl-NL" sz="2400" dirty="0">
                          <a:effectLst/>
                        </a:rPr>
                        <a:t>Tijdvak 1</a:t>
                      </a:r>
                      <a:endParaRPr lang="nl-NL" sz="24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400" b="1" dirty="0">
                          <a:effectLst/>
                        </a:rPr>
                        <a:t>9 mei t/m 23 mei</a:t>
                      </a:r>
                      <a:endParaRPr lang="nl-NL" sz="2400" b="1"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400" b="1" dirty="0">
                          <a:effectLst/>
                        </a:rPr>
                        <a:t>12 juni</a:t>
                      </a:r>
                      <a:endParaRPr lang="nl-NL" sz="2400" b="1" dirty="0">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3087842479"/>
                  </a:ext>
                </a:extLst>
              </a:tr>
              <a:tr h="545048">
                <a:tc>
                  <a:txBody>
                    <a:bodyPr/>
                    <a:lstStyle/>
                    <a:p>
                      <a:pPr>
                        <a:lnSpc>
                          <a:spcPct val="107000"/>
                        </a:lnSpc>
                        <a:spcAft>
                          <a:spcPts val="800"/>
                        </a:spcAft>
                      </a:pPr>
                      <a:r>
                        <a:rPr lang="nl-NL" sz="2400" dirty="0">
                          <a:effectLst/>
                        </a:rPr>
                        <a:t>Tijdvak 2</a:t>
                      </a:r>
                      <a:endParaRPr lang="nl-NL" sz="24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400" b="1" dirty="0">
                          <a:effectLst/>
                        </a:rPr>
                        <a:t>17 juni t/m 24 juni</a:t>
                      </a:r>
                      <a:endParaRPr lang="nl-NL" sz="2400" b="1"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r>
                        <a:rPr lang="nl-NL" sz="2400" b="1" dirty="0">
                          <a:effectLst/>
                        </a:rPr>
                        <a:t>1 juli</a:t>
                      </a:r>
                      <a:endParaRPr lang="nl-NL" sz="2400" b="1" dirty="0">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2089625333"/>
                  </a:ext>
                </a:extLst>
              </a:tr>
              <a:tr h="545048">
                <a:tc>
                  <a:txBody>
                    <a:bodyPr/>
                    <a:lstStyle/>
                    <a:p>
                      <a:pPr>
                        <a:lnSpc>
                          <a:spcPct val="107000"/>
                        </a:lnSpc>
                        <a:spcAft>
                          <a:spcPts val="800"/>
                        </a:spcAft>
                      </a:pPr>
                      <a:endParaRPr lang="nl-NL" sz="24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endParaRPr lang="nl-NL" sz="2400" dirty="0">
                        <a:effectLst/>
                        <a:latin typeface="Arial" panose="020B0604020202020204" pitchFamily="34" charset="0"/>
                        <a:ea typeface="Calibri" panose="020F0502020204030204" pitchFamily="34" charset="0"/>
                      </a:endParaRPr>
                    </a:p>
                  </a:txBody>
                  <a:tcPr marL="68580" marR="68580" marT="0" marB="0"/>
                </a:tc>
                <a:tc>
                  <a:txBody>
                    <a:bodyPr/>
                    <a:lstStyle/>
                    <a:p>
                      <a:pPr>
                        <a:lnSpc>
                          <a:spcPct val="107000"/>
                        </a:lnSpc>
                        <a:spcAft>
                          <a:spcPts val="800"/>
                        </a:spcAft>
                      </a:pPr>
                      <a:endParaRPr lang="nl-NL" sz="2400" dirty="0">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3351664247"/>
                  </a:ext>
                </a:extLst>
              </a:tr>
            </a:tbl>
          </a:graphicData>
        </a:graphic>
      </p:graphicFrame>
    </p:spTree>
    <p:extLst>
      <p:ext uri="{BB962C8B-B14F-4D97-AF65-F5344CB8AC3E}">
        <p14:creationId xmlns:p14="http://schemas.microsoft.com/office/powerpoint/2010/main" val="409278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49D3B3D-4323-4C7E-AA72-84867C33BD42}"/>
              </a:ext>
            </a:extLst>
          </p:cNvPr>
          <p:cNvSpPr>
            <a:spLocks noGrp="1"/>
          </p:cNvSpPr>
          <p:nvPr>
            <p:ph type="title"/>
          </p:nvPr>
        </p:nvSpPr>
        <p:spPr/>
        <p:txBody>
          <a:bodyPr/>
          <a:lstStyle/>
          <a:p>
            <a:r>
              <a:rPr lang="nl-NL" dirty="0"/>
              <a:t>Hoe nu verder tot het CE?</a:t>
            </a:r>
          </a:p>
        </p:txBody>
      </p:sp>
      <p:sp>
        <p:nvSpPr>
          <p:cNvPr id="5" name="Tijdelijke aanduiding voor inhoud 4">
            <a:extLst>
              <a:ext uri="{FF2B5EF4-FFF2-40B4-BE49-F238E27FC236}">
                <a16:creationId xmlns:a16="http://schemas.microsoft.com/office/drawing/2014/main" id="{FEAC477F-28D2-41B4-9294-9BD903F83CDA}"/>
              </a:ext>
            </a:extLst>
          </p:cNvPr>
          <p:cNvSpPr>
            <a:spLocks noGrp="1"/>
          </p:cNvSpPr>
          <p:nvPr>
            <p:ph idx="1"/>
          </p:nvPr>
        </p:nvSpPr>
        <p:spPr/>
        <p:txBody>
          <a:bodyPr>
            <a:normAutofit/>
          </a:bodyPr>
          <a:lstStyle/>
          <a:p>
            <a:endParaRPr lang="nl-NL" dirty="0"/>
          </a:p>
          <a:p>
            <a:r>
              <a:rPr lang="nl-NL" dirty="0"/>
              <a:t>Examentraining 5 en 6 april</a:t>
            </a:r>
          </a:p>
          <a:p>
            <a:r>
              <a:rPr lang="nl-NL" dirty="0"/>
              <a:t>T5: 3 april t/m 9 april</a:t>
            </a:r>
          </a:p>
          <a:p>
            <a:r>
              <a:rPr lang="nl-NL" dirty="0"/>
              <a:t>Inhalen T5: 14 april</a:t>
            </a:r>
          </a:p>
          <a:p>
            <a:r>
              <a:rPr lang="nl-NL" dirty="0"/>
              <a:t>Tekenen cijferlijsten 17 april</a:t>
            </a:r>
          </a:p>
          <a:p>
            <a:r>
              <a:rPr lang="nl-NL" dirty="0"/>
              <a:t>Examengala 17 april</a:t>
            </a:r>
          </a:p>
          <a:p>
            <a:r>
              <a:rPr lang="nl-NL" dirty="0"/>
              <a:t>Proefexamen Nederlands 7 mei</a:t>
            </a:r>
          </a:p>
          <a:p>
            <a:r>
              <a:rPr lang="nl-NL" dirty="0"/>
              <a:t>Doorbijten 6 en 8 mei</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81994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47ABAC-4B0D-480C-91FB-78A2CDA6F377}"/>
              </a:ext>
            </a:extLst>
          </p:cNvPr>
          <p:cNvSpPr>
            <a:spLocks noGrp="1"/>
          </p:cNvSpPr>
          <p:nvPr>
            <p:ph type="title"/>
          </p:nvPr>
        </p:nvSpPr>
        <p:spPr/>
        <p:txBody>
          <a:bodyPr/>
          <a:lstStyle/>
          <a:p>
            <a:r>
              <a:rPr lang="nl-NL" dirty="0"/>
              <a:t>Tekenen ontvangstverklaring (cijferlijst)</a:t>
            </a:r>
          </a:p>
        </p:txBody>
      </p:sp>
      <p:sp>
        <p:nvSpPr>
          <p:cNvPr id="3" name="Tijdelijke aanduiding voor inhoud 2">
            <a:extLst>
              <a:ext uri="{FF2B5EF4-FFF2-40B4-BE49-F238E27FC236}">
                <a16:creationId xmlns:a16="http://schemas.microsoft.com/office/drawing/2014/main" id="{C9B41E6C-62FC-49D3-943F-9356C143DD94}"/>
              </a:ext>
            </a:extLst>
          </p:cNvPr>
          <p:cNvSpPr>
            <a:spLocks noGrp="1"/>
          </p:cNvSpPr>
          <p:nvPr>
            <p:ph idx="1"/>
          </p:nvPr>
        </p:nvSpPr>
        <p:spPr/>
        <p:txBody>
          <a:bodyPr/>
          <a:lstStyle/>
          <a:p>
            <a:r>
              <a:rPr lang="nl-NL" b="1" dirty="0"/>
              <a:t>Donderdag 17 april bij de mentor in een lokaal. Rooster komt in Magister te staan.</a:t>
            </a:r>
          </a:p>
          <a:p>
            <a:r>
              <a:rPr lang="nl-NL" b="1" dirty="0"/>
              <a:t>Het tekenen moet persoonlijk door de leerling gedaan worden anders kun je niet deelnemen aan het examen.</a:t>
            </a:r>
          </a:p>
          <a:p>
            <a:pPr marL="0" indent="0">
              <a:buNone/>
            </a:pPr>
            <a:endParaRPr lang="nl-NL" dirty="0"/>
          </a:p>
        </p:txBody>
      </p:sp>
    </p:spTree>
    <p:extLst>
      <p:ext uri="{BB962C8B-B14F-4D97-AF65-F5344CB8AC3E}">
        <p14:creationId xmlns:p14="http://schemas.microsoft.com/office/powerpoint/2010/main" val="76721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93AEA-5450-4031-86C7-ABA8B2ED41EA}"/>
              </a:ext>
            </a:extLst>
          </p:cNvPr>
          <p:cNvSpPr>
            <a:spLocks noGrp="1"/>
          </p:cNvSpPr>
          <p:nvPr>
            <p:ph type="title"/>
          </p:nvPr>
        </p:nvSpPr>
        <p:spPr/>
        <p:txBody>
          <a:bodyPr/>
          <a:lstStyle/>
          <a:p>
            <a:r>
              <a:rPr lang="nl-NL" dirty="0"/>
              <a:t>Gang van zaken tijdens het CE</a:t>
            </a:r>
          </a:p>
        </p:txBody>
      </p:sp>
      <p:sp>
        <p:nvSpPr>
          <p:cNvPr id="3" name="Tijdelijke aanduiding voor inhoud 2">
            <a:extLst>
              <a:ext uri="{FF2B5EF4-FFF2-40B4-BE49-F238E27FC236}">
                <a16:creationId xmlns:a16="http://schemas.microsoft.com/office/drawing/2014/main" id="{6BCED549-26F8-4031-8678-B5CD918D0AEF}"/>
              </a:ext>
            </a:extLst>
          </p:cNvPr>
          <p:cNvSpPr>
            <a:spLocks noGrp="1"/>
          </p:cNvSpPr>
          <p:nvPr>
            <p:ph idx="1"/>
          </p:nvPr>
        </p:nvSpPr>
        <p:spPr>
          <a:xfrm>
            <a:off x="838200" y="1690688"/>
            <a:ext cx="10515600" cy="4351338"/>
          </a:xfrm>
        </p:spPr>
        <p:txBody>
          <a:bodyPr>
            <a:normAutofit fontScale="92500"/>
          </a:bodyPr>
          <a:lstStyle/>
          <a:p>
            <a:r>
              <a:rPr lang="nl-NL" b="1" dirty="0"/>
              <a:t>Het CE vindt plaats in de gymzaal.</a:t>
            </a:r>
          </a:p>
          <a:p>
            <a:r>
              <a:rPr lang="nl-NL" b="1" dirty="0"/>
              <a:t>Tafels met naamkaartjes ( groen = mavo rood = havo blauw = vwo).</a:t>
            </a:r>
          </a:p>
          <a:p>
            <a:r>
              <a:rPr lang="nl-NL" b="1" dirty="0"/>
              <a:t>Geen mobiel, smartwatch en </a:t>
            </a:r>
            <a:r>
              <a:rPr lang="nl-NL" b="1" dirty="0" err="1"/>
              <a:t>noisecancelling</a:t>
            </a:r>
            <a:r>
              <a:rPr lang="nl-NL" b="1" dirty="0"/>
              <a:t> koptelefoon meenemen in de zaal.</a:t>
            </a:r>
          </a:p>
          <a:p>
            <a:r>
              <a:rPr lang="nl-NL" b="1" dirty="0"/>
              <a:t>15 minuten voor de start aanwezig zijn, de zaaldeuren gaan dicht om 08.45 uur . </a:t>
            </a:r>
          </a:p>
          <a:p>
            <a:r>
              <a:rPr lang="nl-NL" b="1" dirty="0"/>
              <a:t>Te laat: buiten wachten tot de instructie voorbij is en binnen 30 minuten mag je, na toestemming van de rector, nog naar binnen.</a:t>
            </a:r>
          </a:p>
          <a:p>
            <a:r>
              <a:rPr lang="nl-NL" b="1" dirty="0"/>
              <a:t>Absent: dit moet vóóraf telefonisch doorgegeven zijn aan de balie. Alleen bij een legitieme reden kan het examen worden gemaakt in tijdvak 2.</a:t>
            </a:r>
          </a:p>
          <a:p>
            <a:pPr marL="0" indent="0">
              <a:buNone/>
            </a:pPr>
            <a:endParaRPr lang="nl-NL" dirty="0"/>
          </a:p>
        </p:txBody>
      </p:sp>
    </p:spTree>
    <p:extLst>
      <p:ext uri="{BB962C8B-B14F-4D97-AF65-F5344CB8AC3E}">
        <p14:creationId xmlns:p14="http://schemas.microsoft.com/office/powerpoint/2010/main" val="268403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96FDA90-2279-4ACB-94BC-3228D752F979}"/>
              </a:ext>
            </a:extLst>
          </p:cNvPr>
          <p:cNvSpPr>
            <a:spLocks noGrp="1"/>
          </p:cNvSpPr>
          <p:nvPr>
            <p:ph type="title"/>
          </p:nvPr>
        </p:nvSpPr>
        <p:spPr/>
        <p:txBody>
          <a:bodyPr/>
          <a:lstStyle/>
          <a:p>
            <a:r>
              <a:rPr lang="nl-NL" dirty="0"/>
              <a:t>Gang van zaken tijdens het CE</a:t>
            </a:r>
          </a:p>
        </p:txBody>
      </p:sp>
      <p:sp>
        <p:nvSpPr>
          <p:cNvPr id="5" name="Tijdelijke aanduiding voor inhoud 4">
            <a:extLst>
              <a:ext uri="{FF2B5EF4-FFF2-40B4-BE49-F238E27FC236}">
                <a16:creationId xmlns:a16="http://schemas.microsoft.com/office/drawing/2014/main" id="{44799DE5-88AD-44F9-A5C5-7E0F4F626F21}"/>
              </a:ext>
            </a:extLst>
          </p:cNvPr>
          <p:cNvSpPr>
            <a:spLocks noGrp="1"/>
          </p:cNvSpPr>
          <p:nvPr>
            <p:ph idx="1"/>
          </p:nvPr>
        </p:nvSpPr>
        <p:spPr/>
        <p:txBody>
          <a:bodyPr>
            <a:normAutofit/>
          </a:bodyPr>
          <a:lstStyle/>
          <a:p>
            <a:r>
              <a:rPr lang="nl-NL" dirty="0"/>
              <a:t>Je werkt met blauwe of zwarte pen (tekeningen met potlood).</a:t>
            </a:r>
          </a:p>
          <a:p>
            <a:r>
              <a:rPr lang="nl-NL" dirty="0"/>
              <a:t>Je schrijft dus NIET met potlood en gebruikt GEEN </a:t>
            </a:r>
            <a:r>
              <a:rPr lang="nl-NL" dirty="0" err="1"/>
              <a:t>Typex</a:t>
            </a:r>
            <a:r>
              <a:rPr lang="nl-NL" dirty="0"/>
              <a:t> want anders mag je werk niet worden nagekeken!</a:t>
            </a:r>
          </a:p>
          <a:p>
            <a:r>
              <a:rPr lang="nl-NL" dirty="0"/>
              <a:t>Woordenboeken neem je zelf mee, net als liniaal, passer, (grafische) rekenmachine.</a:t>
            </a:r>
          </a:p>
          <a:p>
            <a:r>
              <a:rPr lang="nl-NL" dirty="0"/>
              <a:t>Eten en drinken mag, tenzij je er andere leerlingen mee stoort.</a:t>
            </a:r>
          </a:p>
          <a:p>
            <a:r>
              <a:rPr lang="nl-NL" dirty="0"/>
              <a:t>Op het antwoordblad vermeld je het examennummer, je naam en de afkorting van je docent. Ook op de vervolgbladen en bijlagen!</a:t>
            </a:r>
          </a:p>
          <a:p>
            <a:endParaRPr lang="nl-NL" dirty="0"/>
          </a:p>
        </p:txBody>
      </p:sp>
    </p:spTree>
    <p:extLst>
      <p:ext uri="{BB962C8B-B14F-4D97-AF65-F5344CB8AC3E}">
        <p14:creationId xmlns:p14="http://schemas.microsoft.com/office/powerpoint/2010/main" val="250969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93AEA-5450-4031-86C7-ABA8B2ED41EA}"/>
              </a:ext>
            </a:extLst>
          </p:cNvPr>
          <p:cNvSpPr>
            <a:spLocks noGrp="1"/>
          </p:cNvSpPr>
          <p:nvPr>
            <p:ph type="title"/>
          </p:nvPr>
        </p:nvSpPr>
        <p:spPr/>
        <p:txBody>
          <a:bodyPr/>
          <a:lstStyle/>
          <a:p>
            <a:r>
              <a:rPr lang="nl-NL" dirty="0"/>
              <a:t>Gang van zaken tijdens het CE</a:t>
            </a:r>
          </a:p>
        </p:txBody>
      </p:sp>
      <p:sp>
        <p:nvSpPr>
          <p:cNvPr id="3" name="Tijdelijke aanduiding voor inhoud 2">
            <a:extLst>
              <a:ext uri="{FF2B5EF4-FFF2-40B4-BE49-F238E27FC236}">
                <a16:creationId xmlns:a16="http://schemas.microsoft.com/office/drawing/2014/main" id="{6BCED549-26F8-4031-8678-B5CD918D0AEF}"/>
              </a:ext>
            </a:extLst>
          </p:cNvPr>
          <p:cNvSpPr>
            <a:spLocks noGrp="1"/>
          </p:cNvSpPr>
          <p:nvPr>
            <p:ph idx="1"/>
          </p:nvPr>
        </p:nvSpPr>
        <p:spPr/>
        <p:txBody>
          <a:bodyPr>
            <a:normAutofit/>
          </a:bodyPr>
          <a:lstStyle/>
          <a:p>
            <a:r>
              <a:rPr lang="nl-NL" b="1" dirty="0"/>
              <a:t>Al het werk steek je in de omslaghoes waar je naam op staat en waar je het aantal bladen en eventuele bijlagen op noteert.</a:t>
            </a:r>
          </a:p>
          <a:p>
            <a:r>
              <a:rPr lang="nl-NL" b="1" dirty="0"/>
              <a:t>Je bent zelf verantwoordelijk voor het inleveren van het werk!</a:t>
            </a:r>
          </a:p>
          <a:p>
            <a:r>
              <a:rPr lang="nl-NL" b="1" dirty="0"/>
              <a:t>Na vijf kwartier mag je de zaal verlaten nadat je werk is ingenomen door een surveillant. Steek je hand op als je werk opgehaald kan worden. </a:t>
            </a:r>
          </a:p>
          <a:p>
            <a:r>
              <a:rPr lang="nl-NL" b="1" dirty="0"/>
              <a:t>Op het teken van de surveillant mogen er ieder kwartier leerlingen vertrekken. </a:t>
            </a:r>
          </a:p>
          <a:p>
            <a:pPr marL="0" indent="0">
              <a:buNone/>
            </a:pPr>
            <a:endParaRPr lang="nl-NL" dirty="0"/>
          </a:p>
        </p:txBody>
      </p:sp>
    </p:spTree>
    <p:extLst>
      <p:ext uri="{BB962C8B-B14F-4D97-AF65-F5344CB8AC3E}">
        <p14:creationId xmlns:p14="http://schemas.microsoft.com/office/powerpoint/2010/main" val="232765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96FDA90-2279-4ACB-94BC-3228D752F979}"/>
              </a:ext>
            </a:extLst>
          </p:cNvPr>
          <p:cNvSpPr>
            <a:spLocks noGrp="1"/>
          </p:cNvSpPr>
          <p:nvPr>
            <p:ph type="title"/>
          </p:nvPr>
        </p:nvSpPr>
        <p:spPr/>
        <p:txBody>
          <a:bodyPr/>
          <a:lstStyle/>
          <a:p>
            <a:r>
              <a:rPr lang="nl-NL" dirty="0"/>
              <a:t>Gang van zaken na het CE</a:t>
            </a:r>
          </a:p>
        </p:txBody>
      </p:sp>
      <p:sp>
        <p:nvSpPr>
          <p:cNvPr id="5" name="Tijdelijke aanduiding voor inhoud 4">
            <a:extLst>
              <a:ext uri="{FF2B5EF4-FFF2-40B4-BE49-F238E27FC236}">
                <a16:creationId xmlns:a16="http://schemas.microsoft.com/office/drawing/2014/main" id="{44799DE5-88AD-44F9-A5C5-7E0F4F626F21}"/>
              </a:ext>
            </a:extLst>
          </p:cNvPr>
          <p:cNvSpPr>
            <a:spLocks noGrp="1"/>
          </p:cNvSpPr>
          <p:nvPr>
            <p:ph idx="1"/>
          </p:nvPr>
        </p:nvSpPr>
        <p:spPr/>
        <p:txBody>
          <a:bodyPr>
            <a:normAutofit/>
          </a:bodyPr>
          <a:lstStyle/>
          <a:p>
            <a:r>
              <a:rPr lang="nl-NL" dirty="0"/>
              <a:t>Er wordt nagekeken door twee docenten.</a:t>
            </a:r>
          </a:p>
          <a:p>
            <a:r>
              <a:rPr lang="nl-NL" dirty="0"/>
              <a:t>Donderdag 12 juni volgt de uitslag telefonisch vanaf 14.00 uur.</a:t>
            </a:r>
          </a:p>
          <a:p>
            <a:r>
              <a:rPr lang="nl-NL" dirty="0"/>
              <a:t>De mentor heeft hiervoor jouw telefoonnummer nodig en geeft de uitslag alleen aan jou persoonlijk door.</a:t>
            </a:r>
          </a:p>
          <a:p>
            <a:endParaRPr lang="nl-NL" dirty="0"/>
          </a:p>
        </p:txBody>
      </p:sp>
    </p:spTree>
    <p:extLst>
      <p:ext uri="{BB962C8B-B14F-4D97-AF65-F5344CB8AC3E}">
        <p14:creationId xmlns:p14="http://schemas.microsoft.com/office/powerpoint/2010/main" val="290635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29620C-CBE2-4825-82B5-03315126D37E}"/>
              </a:ext>
            </a:extLst>
          </p:cNvPr>
          <p:cNvSpPr>
            <a:spLocks noGrp="1"/>
          </p:cNvSpPr>
          <p:nvPr>
            <p:ph type="title"/>
          </p:nvPr>
        </p:nvSpPr>
        <p:spPr>
          <a:xfrm>
            <a:off x="809625" y="228492"/>
            <a:ext cx="10544175" cy="1152634"/>
          </a:xfrm>
        </p:spPr>
        <p:txBody>
          <a:bodyPr>
            <a:normAutofit fontScale="90000"/>
          </a:bodyPr>
          <a:lstStyle/>
          <a:p>
            <a:r>
              <a:rPr lang="nl-NL" dirty="0"/>
              <a:t>Uitslagbepaling conform bestaande regels</a:t>
            </a:r>
            <a:br>
              <a:rPr lang="nl-NL" dirty="0"/>
            </a:br>
            <a:r>
              <a:rPr lang="nl-NL" dirty="0"/>
              <a:t>mavo</a:t>
            </a:r>
          </a:p>
        </p:txBody>
      </p:sp>
      <p:sp>
        <p:nvSpPr>
          <p:cNvPr id="5" name="Subtitle 4">
            <a:extLst>
              <a:ext uri="{FF2B5EF4-FFF2-40B4-BE49-F238E27FC236}">
                <a16:creationId xmlns:a16="http://schemas.microsoft.com/office/drawing/2014/main" id="{B3FF4D64-BAF5-4B1E-A5C9-2182DD6E9136}"/>
              </a:ext>
            </a:extLst>
          </p:cNvPr>
          <p:cNvSpPr>
            <a:spLocks noGrp="1"/>
          </p:cNvSpPr>
          <p:nvPr>
            <p:ph idx="1"/>
          </p:nvPr>
        </p:nvSpPr>
        <p:spPr>
          <a:xfrm>
            <a:off x="714703" y="1272737"/>
            <a:ext cx="10762593" cy="5052958"/>
          </a:xfrm>
        </p:spPr>
        <p:txBody>
          <a:bodyPr>
            <a:normAutofit fontScale="92500" lnSpcReduction="20000"/>
          </a:bodyPr>
          <a:lstStyle/>
          <a:p>
            <a:pPr>
              <a:lnSpc>
                <a:spcPct val="110000"/>
              </a:lnSpc>
            </a:pPr>
            <a:r>
              <a:rPr lang="nl-NL" dirty="0"/>
              <a:t>De kernvakkenregel: max. één 5 is toegestaan bij de kernvakken (mavo: Nederlands.) </a:t>
            </a:r>
          </a:p>
          <a:p>
            <a:pPr>
              <a:lnSpc>
                <a:spcPct val="110000"/>
              </a:lnSpc>
            </a:pPr>
            <a:r>
              <a:rPr lang="nl-NL" dirty="0"/>
              <a:t>Het gemiddelde van de CE-cijfers moet samen een 5,5 of hoger zijn.</a:t>
            </a:r>
          </a:p>
          <a:p>
            <a:pPr lvl="0">
              <a:lnSpc>
                <a:spcPct val="110000"/>
              </a:lnSpc>
              <a:spcAft>
                <a:spcPts val="800"/>
              </a:spcAft>
            </a:pPr>
            <a:r>
              <a:rPr lang="nl-NL" dirty="0">
                <a:latin typeface="Calibri" panose="020F0502020204030204" pitchFamily="34" charset="0"/>
                <a:ea typeface="Calibri" panose="020F0502020204030204" pitchFamily="34" charset="0"/>
                <a:cs typeface="Calibri" panose="020F0502020204030204" pitchFamily="34" charset="0"/>
              </a:rPr>
              <a:t>A</a:t>
            </a:r>
            <a:r>
              <a:rPr lang="nl-NL" dirty="0">
                <a:effectLst/>
                <a:latin typeface="Calibri" panose="020F0502020204030204" pitchFamily="34" charset="0"/>
                <a:ea typeface="Calibri" panose="020F0502020204030204" pitchFamily="34" charset="0"/>
                <a:cs typeface="Calibri" panose="020F0502020204030204" pitchFamily="34" charset="0"/>
              </a:rPr>
              <a:t>l je eindcijfers zijn 6 of hoger, of</a:t>
            </a:r>
          </a:p>
          <a:p>
            <a:pPr lvl="0">
              <a:lnSpc>
                <a:spcPct val="110000"/>
              </a:lnSpc>
              <a:spcAft>
                <a:spcPts val="800"/>
              </a:spcAft>
            </a:pPr>
            <a:r>
              <a:rPr lang="nl-NL" dirty="0">
                <a:effectLst/>
                <a:latin typeface="Calibri" panose="020F0502020204030204" pitchFamily="34" charset="0"/>
                <a:ea typeface="Calibri" panose="020F0502020204030204" pitchFamily="34" charset="0"/>
                <a:cs typeface="Calibri" panose="020F0502020204030204" pitchFamily="34" charset="0"/>
              </a:rPr>
              <a:t>je hebt een 5 en al je andere eindcijfers zijn een 6 of hoger, of</a:t>
            </a:r>
          </a:p>
          <a:p>
            <a:pPr lvl="0">
              <a:lnSpc>
                <a:spcPct val="110000"/>
              </a:lnSpc>
              <a:spcAft>
                <a:spcPts val="800"/>
              </a:spcAft>
            </a:pPr>
            <a:r>
              <a:rPr lang="nl-NL" dirty="0">
                <a:effectLst/>
                <a:latin typeface="Calibri" panose="020F0502020204030204" pitchFamily="34" charset="0"/>
                <a:ea typeface="Calibri" panose="020F0502020204030204" pitchFamily="34" charset="0"/>
                <a:cs typeface="Calibri" panose="020F0502020204030204" pitchFamily="34" charset="0"/>
              </a:rPr>
              <a:t>je hebt een 4 en al je andere eindcijfers zijn een 6 of hoger, waarvan er een  tenminste 7 of hoger is, of</a:t>
            </a:r>
          </a:p>
          <a:p>
            <a:pPr lvl="0">
              <a:lnSpc>
                <a:spcPct val="110000"/>
              </a:lnSpc>
              <a:spcAft>
                <a:spcPts val="800"/>
              </a:spcAft>
            </a:pPr>
            <a:r>
              <a:rPr lang="nl-NL" dirty="0">
                <a:effectLst/>
                <a:latin typeface="Calibri" panose="020F0502020204030204" pitchFamily="34" charset="0"/>
                <a:ea typeface="Calibri" panose="020F0502020204030204" pitchFamily="34" charset="0"/>
                <a:cs typeface="Calibri" panose="020F0502020204030204" pitchFamily="34" charset="0"/>
              </a:rPr>
              <a:t>je hebt twee 5-en en al je andere eindcijfers zijn een 6 of hoger, waarvan er tenminste </a:t>
            </a:r>
            <a:r>
              <a:rPr lang="nl-NL" dirty="0">
                <a:latin typeface="Calibri" panose="020F0502020204030204" pitchFamily="34" charset="0"/>
                <a:ea typeface="Calibri" panose="020F0502020204030204" pitchFamily="34" charset="0"/>
                <a:cs typeface="Calibri" panose="020F0502020204030204" pitchFamily="34" charset="0"/>
              </a:rPr>
              <a:t>éé</a:t>
            </a:r>
            <a:r>
              <a:rPr lang="nl-NL" dirty="0">
                <a:effectLst/>
                <a:latin typeface="Calibri" panose="020F0502020204030204" pitchFamily="34" charset="0"/>
                <a:ea typeface="Calibri" panose="020F0502020204030204" pitchFamily="34" charset="0"/>
                <a:cs typeface="Calibri" panose="020F0502020204030204" pitchFamily="34" charset="0"/>
              </a:rPr>
              <a:t>n een 7 of hoger is.</a:t>
            </a:r>
          </a:p>
          <a:p>
            <a:pPr>
              <a:lnSpc>
                <a:spcPct val="110000"/>
              </a:lnSpc>
            </a:pPr>
            <a:r>
              <a:rPr lang="nl-NL" dirty="0"/>
              <a:t>Kijk op: </a:t>
            </a:r>
            <a:r>
              <a:rPr lang="nl-NL" dirty="0">
                <a:hlinkClick r:id="rId3"/>
              </a:rPr>
              <a:t>www.mijneindexamen.nl</a:t>
            </a:r>
            <a:r>
              <a:rPr lang="nl-NL" dirty="0"/>
              <a:t> </a:t>
            </a:r>
          </a:p>
        </p:txBody>
      </p:sp>
    </p:spTree>
    <p:extLst>
      <p:ext uri="{BB962C8B-B14F-4D97-AF65-F5344CB8AC3E}">
        <p14:creationId xmlns:p14="http://schemas.microsoft.com/office/powerpoint/2010/main" val="201301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6618C0-C506-49C7-8076-02368321C637}"/>
              </a:ext>
            </a:extLst>
          </p:cNvPr>
          <p:cNvSpPr>
            <a:spLocks noGrp="1"/>
          </p:cNvSpPr>
          <p:nvPr>
            <p:ph type="title"/>
          </p:nvPr>
        </p:nvSpPr>
        <p:spPr>
          <a:xfrm>
            <a:off x="838200" y="375636"/>
            <a:ext cx="10515600" cy="1325563"/>
          </a:xfrm>
        </p:spPr>
        <p:txBody>
          <a:bodyPr>
            <a:normAutofit/>
          </a:bodyPr>
          <a:lstStyle/>
          <a:p>
            <a:r>
              <a:rPr lang="nl-NL" b="1" dirty="0"/>
              <a:t>Geslaagd of niet geslaagd mavo</a:t>
            </a:r>
          </a:p>
        </p:txBody>
      </p:sp>
      <p:graphicFrame>
        <p:nvGraphicFramePr>
          <p:cNvPr id="4" name="Tabel 4">
            <a:extLst>
              <a:ext uri="{FF2B5EF4-FFF2-40B4-BE49-F238E27FC236}">
                <a16:creationId xmlns:a16="http://schemas.microsoft.com/office/drawing/2014/main" id="{5C09DD4B-0546-4829-A3F8-9BEB6C067A3F}"/>
              </a:ext>
            </a:extLst>
          </p:cNvPr>
          <p:cNvGraphicFramePr>
            <a:graphicFrameLocks noGrp="1"/>
          </p:cNvGraphicFramePr>
          <p:nvPr>
            <p:ph idx="1"/>
            <p:extLst>
              <p:ext uri="{D42A27DB-BD31-4B8C-83A1-F6EECF244321}">
                <p14:modId xmlns:p14="http://schemas.microsoft.com/office/powerpoint/2010/main" val="474509147"/>
              </p:ext>
            </p:extLst>
          </p:nvPr>
        </p:nvGraphicFramePr>
        <p:xfrm>
          <a:off x="2151773" y="2536142"/>
          <a:ext cx="7543796" cy="2537460"/>
        </p:xfrm>
        <a:graphic>
          <a:graphicData uri="http://schemas.openxmlformats.org/drawingml/2006/table">
            <a:tbl>
              <a:tblPr firstRow="1" bandRow="1">
                <a:tableStyleId>{5C22544A-7EE6-4342-B048-85BDC9FD1C3A}</a:tableStyleId>
              </a:tblPr>
              <a:tblGrid>
                <a:gridCol w="1885949">
                  <a:extLst>
                    <a:ext uri="{9D8B030D-6E8A-4147-A177-3AD203B41FA5}">
                      <a16:colId xmlns:a16="http://schemas.microsoft.com/office/drawing/2014/main" val="2322084247"/>
                    </a:ext>
                  </a:extLst>
                </a:gridCol>
                <a:gridCol w="1885949">
                  <a:extLst>
                    <a:ext uri="{9D8B030D-6E8A-4147-A177-3AD203B41FA5}">
                      <a16:colId xmlns:a16="http://schemas.microsoft.com/office/drawing/2014/main" val="4016948418"/>
                    </a:ext>
                  </a:extLst>
                </a:gridCol>
                <a:gridCol w="2002398">
                  <a:extLst>
                    <a:ext uri="{9D8B030D-6E8A-4147-A177-3AD203B41FA5}">
                      <a16:colId xmlns:a16="http://schemas.microsoft.com/office/drawing/2014/main" val="2824695181"/>
                    </a:ext>
                  </a:extLst>
                </a:gridCol>
                <a:gridCol w="1769500">
                  <a:extLst>
                    <a:ext uri="{9D8B030D-6E8A-4147-A177-3AD203B41FA5}">
                      <a16:colId xmlns:a16="http://schemas.microsoft.com/office/drawing/2014/main" val="433804977"/>
                    </a:ext>
                  </a:extLst>
                </a:gridCol>
              </a:tblGrid>
              <a:tr h="278130">
                <a:tc>
                  <a:txBody>
                    <a:bodyPr/>
                    <a:lstStyle/>
                    <a:p>
                      <a:endParaRPr lang="nl-NL" sz="1400" b="1" dirty="0"/>
                    </a:p>
                  </a:txBody>
                  <a:tcPr marL="68580" marR="68580" marT="34290" marB="34290"/>
                </a:tc>
                <a:tc>
                  <a:txBody>
                    <a:bodyPr/>
                    <a:lstStyle/>
                    <a:p>
                      <a:r>
                        <a:rPr lang="nl-NL" sz="1400" b="1" dirty="0">
                          <a:solidFill>
                            <a:schemeClr val="bg1"/>
                          </a:solidFill>
                        </a:rPr>
                        <a:t>SE</a:t>
                      </a:r>
                    </a:p>
                  </a:txBody>
                  <a:tcPr marL="68580" marR="68580" marT="34290" marB="34290"/>
                </a:tc>
                <a:tc>
                  <a:txBody>
                    <a:bodyPr/>
                    <a:lstStyle/>
                    <a:p>
                      <a:r>
                        <a:rPr lang="nl-NL" sz="1400" b="1" dirty="0">
                          <a:solidFill>
                            <a:schemeClr val="bg1"/>
                          </a:solidFill>
                        </a:rPr>
                        <a:t>CE</a:t>
                      </a:r>
                    </a:p>
                  </a:txBody>
                  <a:tcPr marL="68580" marR="68580" marT="34290" marB="34290"/>
                </a:tc>
                <a:tc>
                  <a:txBody>
                    <a:bodyPr/>
                    <a:lstStyle/>
                    <a:p>
                      <a:r>
                        <a:rPr lang="nl-NL" sz="1400" b="1" dirty="0">
                          <a:solidFill>
                            <a:schemeClr val="bg1"/>
                          </a:solidFill>
                        </a:rPr>
                        <a:t>Eindcijfer</a:t>
                      </a:r>
                    </a:p>
                  </a:txBody>
                  <a:tcPr marL="68580" marR="68580" marT="34290" marB="34290"/>
                </a:tc>
                <a:extLst>
                  <a:ext uri="{0D108BD9-81ED-4DB2-BD59-A6C34878D82A}">
                    <a16:rowId xmlns:a16="http://schemas.microsoft.com/office/drawing/2014/main" val="643295222"/>
                  </a:ext>
                </a:extLst>
              </a:tr>
              <a:tr h="278130">
                <a:tc>
                  <a:txBody>
                    <a:bodyPr/>
                    <a:lstStyle/>
                    <a:p>
                      <a:r>
                        <a:rPr lang="nl-NL" sz="1400" b="1" dirty="0"/>
                        <a:t>Nederlands</a:t>
                      </a:r>
                    </a:p>
                  </a:txBody>
                  <a:tcPr marL="68580" marR="68580" marT="34290" marB="34290"/>
                </a:tc>
                <a:tc>
                  <a:txBody>
                    <a:bodyPr/>
                    <a:lstStyle/>
                    <a:p>
                      <a:r>
                        <a:rPr lang="nl-NL" sz="1400" b="1" dirty="0"/>
                        <a:t>6,5</a:t>
                      </a:r>
                    </a:p>
                  </a:txBody>
                  <a:tcPr marL="68580" marR="68580" marT="34290" marB="34290"/>
                </a:tc>
                <a:tc>
                  <a:txBody>
                    <a:bodyPr/>
                    <a:lstStyle/>
                    <a:p>
                      <a:r>
                        <a:rPr lang="nl-NL" sz="1400" b="1" dirty="0"/>
                        <a:t>6,1</a:t>
                      </a:r>
                    </a:p>
                  </a:txBody>
                  <a:tcPr marL="68580" marR="68580" marT="34290" marB="34290"/>
                </a:tc>
                <a:tc>
                  <a:txBody>
                    <a:bodyPr/>
                    <a:lstStyle/>
                    <a:p>
                      <a:r>
                        <a:rPr lang="nl-NL" sz="1400" b="1" dirty="0"/>
                        <a:t>6,3 = 6</a:t>
                      </a:r>
                    </a:p>
                  </a:txBody>
                  <a:tcPr marL="68580" marR="68580" marT="34290" marB="34290"/>
                </a:tc>
                <a:extLst>
                  <a:ext uri="{0D108BD9-81ED-4DB2-BD59-A6C34878D82A}">
                    <a16:rowId xmlns:a16="http://schemas.microsoft.com/office/drawing/2014/main" val="3295327293"/>
                  </a:ext>
                </a:extLst>
              </a:tr>
              <a:tr h="278130">
                <a:tc>
                  <a:txBody>
                    <a:bodyPr/>
                    <a:lstStyle/>
                    <a:p>
                      <a:r>
                        <a:rPr lang="nl-NL" sz="1400" b="1" dirty="0"/>
                        <a:t>Engels</a:t>
                      </a:r>
                    </a:p>
                  </a:txBody>
                  <a:tcPr marL="68580" marR="68580" marT="34290" marB="34290"/>
                </a:tc>
                <a:tc>
                  <a:txBody>
                    <a:bodyPr/>
                    <a:lstStyle/>
                    <a:p>
                      <a:r>
                        <a:rPr lang="nl-NL" sz="1400" b="1" dirty="0"/>
                        <a:t>5,5</a:t>
                      </a:r>
                    </a:p>
                  </a:txBody>
                  <a:tcPr marL="68580" marR="68580" marT="34290" marB="34290"/>
                </a:tc>
                <a:tc>
                  <a:txBody>
                    <a:bodyPr/>
                    <a:lstStyle/>
                    <a:p>
                      <a:r>
                        <a:rPr lang="nl-NL" sz="1400" b="1" dirty="0"/>
                        <a:t>5,1</a:t>
                      </a:r>
                    </a:p>
                  </a:txBody>
                  <a:tcPr marL="68580" marR="68580" marT="34290" marB="34290"/>
                </a:tc>
                <a:tc>
                  <a:txBody>
                    <a:bodyPr/>
                    <a:lstStyle/>
                    <a:p>
                      <a:r>
                        <a:rPr lang="nl-NL" sz="1400" b="1" dirty="0"/>
                        <a:t>5,3 = 5</a:t>
                      </a:r>
                    </a:p>
                  </a:txBody>
                  <a:tcPr marL="68580" marR="68580" marT="34290" marB="34290"/>
                </a:tc>
                <a:extLst>
                  <a:ext uri="{0D108BD9-81ED-4DB2-BD59-A6C34878D82A}">
                    <a16:rowId xmlns:a16="http://schemas.microsoft.com/office/drawing/2014/main" val="3038507281"/>
                  </a:ext>
                </a:extLst>
              </a:tr>
              <a:tr h="278130">
                <a:tc>
                  <a:txBody>
                    <a:bodyPr/>
                    <a:lstStyle/>
                    <a:p>
                      <a:r>
                        <a:rPr lang="nl-NL" sz="1400" b="1" dirty="0"/>
                        <a:t>Wiskunde</a:t>
                      </a:r>
                    </a:p>
                  </a:txBody>
                  <a:tcPr marL="68580" marR="68580" marT="34290" marB="34290"/>
                </a:tc>
                <a:tc>
                  <a:txBody>
                    <a:bodyPr/>
                    <a:lstStyle/>
                    <a:p>
                      <a:r>
                        <a:rPr lang="nl-NL" sz="1400" b="1" dirty="0"/>
                        <a:t>5,3</a:t>
                      </a:r>
                    </a:p>
                  </a:txBody>
                  <a:tcPr marL="68580" marR="68580" marT="34290" marB="34290"/>
                </a:tc>
                <a:tc>
                  <a:txBody>
                    <a:bodyPr/>
                    <a:lstStyle/>
                    <a:p>
                      <a:r>
                        <a:rPr lang="nl-NL" sz="1400" b="1" dirty="0"/>
                        <a:t>5,7</a:t>
                      </a:r>
                    </a:p>
                  </a:txBody>
                  <a:tcPr marL="68580" marR="68580" marT="34290" marB="34290"/>
                </a:tc>
                <a:tc>
                  <a:txBody>
                    <a:bodyPr/>
                    <a:lstStyle/>
                    <a:p>
                      <a:r>
                        <a:rPr lang="nl-NL" sz="1400" b="1" dirty="0"/>
                        <a:t>5,5 = 6</a:t>
                      </a:r>
                    </a:p>
                  </a:txBody>
                  <a:tcPr marL="68580" marR="68580" marT="34290" marB="34290"/>
                </a:tc>
                <a:extLst>
                  <a:ext uri="{0D108BD9-81ED-4DB2-BD59-A6C34878D82A}">
                    <a16:rowId xmlns:a16="http://schemas.microsoft.com/office/drawing/2014/main" val="166488967"/>
                  </a:ext>
                </a:extLst>
              </a:tr>
              <a:tr h="278130">
                <a:tc>
                  <a:txBody>
                    <a:bodyPr/>
                    <a:lstStyle/>
                    <a:p>
                      <a:r>
                        <a:rPr lang="nl-NL" sz="1400" b="1" dirty="0"/>
                        <a:t>Geschiedenis </a:t>
                      </a:r>
                    </a:p>
                  </a:txBody>
                  <a:tcPr marL="68580" marR="68580" marT="34290" marB="34290"/>
                </a:tc>
                <a:tc>
                  <a:txBody>
                    <a:bodyPr/>
                    <a:lstStyle/>
                    <a:p>
                      <a:r>
                        <a:rPr lang="nl-NL" sz="1400" b="1" dirty="0"/>
                        <a:t>6,1</a:t>
                      </a:r>
                    </a:p>
                  </a:txBody>
                  <a:tcPr marL="68580" marR="68580" marT="34290" marB="34290"/>
                </a:tc>
                <a:tc>
                  <a:txBody>
                    <a:bodyPr/>
                    <a:lstStyle/>
                    <a:p>
                      <a:r>
                        <a:rPr lang="nl-NL" sz="1400" b="1" dirty="0"/>
                        <a:t>5,1</a:t>
                      </a:r>
                    </a:p>
                  </a:txBody>
                  <a:tcPr marL="68580" marR="68580" marT="34290" marB="34290"/>
                </a:tc>
                <a:tc>
                  <a:txBody>
                    <a:bodyPr/>
                    <a:lstStyle/>
                    <a:p>
                      <a:r>
                        <a:rPr lang="nl-NL" sz="1400" b="1" dirty="0"/>
                        <a:t>5,6 = 6</a:t>
                      </a:r>
                    </a:p>
                  </a:txBody>
                  <a:tcPr marL="68580" marR="68580" marT="34290" marB="34290"/>
                </a:tc>
                <a:extLst>
                  <a:ext uri="{0D108BD9-81ED-4DB2-BD59-A6C34878D82A}">
                    <a16:rowId xmlns:a16="http://schemas.microsoft.com/office/drawing/2014/main" val="44597982"/>
                  </a:ext>
                </a:extLst>
              </a:tr>
              <a:tr h="278130">
                <a:tc>
                  <a:txBody>
                    <a:bodyPr/>
                    <a:lstStyle/>
                    <a:p>
                      <a:r>
                        <a:rPr lang="nl-NL" sz="1400" b="1" dirty="0"/>
                        <a:t>Economie</a:t>
                      </a:r>
                    </a:p>
                  </a:txBody>
                  <a:tcPr marL="68580" marR="68580" marT="34290" marB="34290"/>
                </a:tc>
                <a:tc>
                  <a:txBody>
                    <a:bodyPr/>
                    <a:lstStyle/>
                    <a:p>
                      <a:r>
                        <a:rPr lang="nl-NL" sz="1400" b="1" dirty="0"/>
                        <a:t>4,8</a:t>
                      </a:r>
                    </a:p>
                  </a:txBody>
                  <a:tcPr marL="68580" marR="68580" marT="34290" marB="34290"/>
                </a:tc>
                <a:tc>
                  <a:txBody>
                    <a:bodyPr/>
                    <a:lstStyle/>
                    <a:p>
                      <a:r>
                        <a:rPr lang="nl-NL" sz="1400" b="1" dirty="0"/>
                        <a:t>4,9</a:t>
                      </a:r>
                    </a:p>
                  </a:txBody>
                  <a:tcPr marL="68580" marR="68580" marT="34290" marB="34290"/>
                </a:tc>
                <a:tc>
                  <a:txBody>
                    <a:bodyPr/>
                    <a:lstStyle/>
                    <a:p>
                      <a:r>
                        <a:rPr lang="nl-NL" sz="1400" b="1" dirty="0"/>
                        <a:t>4,9 = 5</a:t>
                      </a:r>
                    </a:p>
                  </a:txBody>
                  <a:tcPr marL="68580" marR="68580" marT="34290" marB="34290"/>
                </a:tc>
                <a:extLst>
                  <a:ext uri="{0D108BD9-81ED-4DB2-BD59-A6C34878D82A}">
                    <a16:rowId xmlns:a16="http://schemas.microsoft.com/office/drawing/2014/main" val="1271193387"/>
                  </a:ext>
                </a:extLst>
              </a:tr>
              <a:tr h="278130">
                <a:tc>
                  <a:txBody>
                    <a:bodyPr/>
                    <a:lstStyle/>
                    <a:p>
                      <a:r>
                        <a:rPr lang="nl-NL" sz="1400" b="1" dirty="0"/>
                        <a:t>Aardrijkskunde</a:t>
                      </a:r>
                    </a:p>
                  </a:txBody>
                  <a:tcPr marL="68580" marR="68580" marT="34290" marB="34290"/>
                </a:tc>
                <a:tc>
                  <a:txBody>
                    <a:bodyPr/>
                    <a:lstStyle/>
                    <a:p>
                      <a:r>
                        <a:rPr lang="nl-NL" sz="1400" b="1" dirty="0"/>
                        <a:t>5,7</a:t>
                      </a:r>
                    </a:p>
                  </a:txBody>
                  <a:tcPr marL="68580" marR="68580" marT="34290" marB="34290"/>
                </a:tc>
                <a:tc>
                  <a:txBody>
                    <a:bodyPr/>
                    <a:lstStyle/>
                    <a:p>
                      <a:r>
                        <a:rPr lang="nl-NL" sz="1400" b="1" dirty="0"/>
                        <a:t>5,5</a:t>
                      </a:r>
                    </a:p>
                  </a:txBody>
                  <a:tcPr marL="68580" marR="68580" marT="34290" marB="34290"/>
                </a:tc>
                <a:tc>
                  <a:txBody>
                    <a:bodyPr/>
                    <a:lstStyle/>
                    <a:p>
                      <a:r>
                        <a:rPr lang="nl-NL" sz="1400" b="1" dirty="0"/>
                        <a:t>5,6 = 6</a:t>
                      </a:r>
                    </a:p>
                  </a:txBody>
                  <a:tcPr marL="68580" marR="68580" marT="34290" marB="34290"/>
                </a:tc>
                <a:extLst>
                  <a:ext uri="{0D108BD9-81ED-4DB2-BD59-A6C34878D82A}">
                    <a16:rowId xmlns:a16="http://schemas.microsoft.com/office/drawing/2014/main" val="2576180008"/>
                  </a:ext>
                </a:extLst>
              </a:tr>
              <a:tr h="278130">
                <a:tc>
                  <a:txBody>
                    <a:bodyPr/>
                    <a:lstStyle/>
                    <a:p>
                      <a:r>
                        <a:rPr lang="nl-NL" sz="1400" b="1" dirty="0"/>
                        <a:t>Maatschappijleer</a:t>
                      </a:r>
                    </a:p>
                  </a:txBody>
                  <a:tcPr marL="68580" marR="68580" marT="34290" marB="34290"/>
                </a:tc>
                <a:tc>
                  <a:txBody>
                    <a:bodyPr/>
                    <a:lstStyle/>
                    <a:p>
                      <a:r>
                        <a:rPr lang="nl-NL" sz="1400" b="1" dirty="0"/>
                        <a:t>7,0</a:t>
                      </a:r>
                    </a:p>
                  </a:txBody>
                  <a:tcPr marL="68580" marR="68580" marT="34290" marB="34290"/>
                </a:tc>
                <a:tc>
                  <a:txBody>
                    <a:bodyPr/>
                    <a:lstStyle/>
                    <a:p>
                      <a:endParaRPr lang="nl-NL" sz="1400" b="1" dirty="0"/>
                    </a:p>
                  </a:txBody>
                  <a:tcPr marL="68580" marR="68580" marT="34290" marB="34290"/>
                </a:tc>
                <a:tc>
                  <a:txBody>
                    <a:bodyPr/>
                    <a:lstStyle/>
                    <a:p>
                      <a:r>
                        <a:rPr lang="nl-NL" sz="1400" b="1" dirty="0"/>
                        <a:t>= 7</a:t>
                      </a:r>
                    </a:p>
                  </a:txBody>
                  <a:tcPr marL="68580" marR="68580" marT="34290" marB="34290"/>
                </a:tc>
                <a:extLst>
                  <a:ext uri="{0D108BD9-81ED-4DB2-BD59-A6C34878D82A}">
                    <a16:rowId xmlns:a16="http://schemas.microsoft.com/office/drawing/2014/main" val="3681457001"/>
                  </a:ext>
                </a:extLst>
              </a:tr>
              <a:tr h="278130">
                <a:tc>
                  <a:txBody>
                    <a:bodyPr/>
                    <a:lstStyle/>
                    <a:p>
                      <a:endParaRPr lang="nl-NL" sz="1400" b="1" dirty="0"/>
                    </a:p>
                  </a:txBody>
                  <a:tcPr marL="68580" marR="68580" marT="34290" marB="34290"/>
                </a:tc>
                <a:tc>
                  <a:txBody>
                    <a:bodyPr/>
                    <a:lstStyle/>
                    <a:p>
                      <a:endParaRPr lang="nl-NL" sz="1400" b="1" dirty="0"/>
                    </a:p>
                  </a:txBody>
                  <a:tcPr marL="68580" marR="68580" marT="34290" marB="34290"/>
                </a:tc>
                <a:tc>
                  <a:txBody>
                    <a:bodyPr/>
                    <a:lstStyle/>
                    <a:p>
                      <a:endParaRPr lang="nl-NL" sz="1400" b="1" dirty="0"/>
                    </a:p>
                  </a:txBody>
                  <a:tcPr marL="68580" marR="68580" marT="34290" marB="34290"/>
                </a:tc>
                <a:tc>
                  <a:txBody>
                    <a:bodyPr/>
                    <a:lstStyle/>
                    <a:p>
                      <a:endParaRPr lang="nl-NL" sz="1400" b="1" dirty="0"/>
                    </a:p>
                  </a:txBody>
                  <a:tcPr marL="68580" marR="68580" marT="34290" marB="34290"/>
                </a:tc>
                <a:extLst>
                  <a:ext uri="{0D108BD9-81ED-4DB2-BD59-A6C34878D82A}">
                    <a16:rowId xmlns:a16="http://schemas.microsoft.com/office/drawing/2014/main" val="1651090554"/>
                  </a:ext>
                </a:extLst>
              </a:tr>
            </a:tbl>
          </a:graphicData>
        </a:graphic>
      </p:graphicFrame>
      <p:sp>
        <p:nvSpPr>
          <p:cNvPr id="5" name="Ovaal 4">
            <a:extLst>
              <a:ext uri="{FF2B5EF4-FFF2-40B4-BE49-F238E27FC236}">
                <a16:creationId xmlns:a16="http://schemas.microsoft.com/office/drawing/2014/main" id="{4FEA446C-1018-4526-9FEF-D3A4056776FA}"/>
              </a:ext>
            </a:extLst>
          </p:cNvPr>
          <p:cNvSpPr/>
          <p:nvPr/>
        </p:nvSpPr>
        <p:spPr>
          <a:xfrm>
            <a:off x="5799346" y="2264646"/>
            <a:ext cx="823969" cy="253105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nl-NL" sz="1350"/>
          </a:p>
        </p:txBody>
      </p:sp>
      <p:sp>
        <p:nvSpPr>
          <p:cNvPr id="6" name="Bijschrift: lijn 5">
            <a:extLst>
              <a:ext uri="{FF2B5EF4-FFF2-40B4-BE49-F238E27FC236}">
                <a16:creationId xmlns:a16="http://schemas.microsoft.com/office/drawing/2014/main" id="{C175A047-DAEA-4BA4-93B3-A4126CAC06EF}"/>
              </a:ext>
            </a:extLst>
          </p:cNvPr>
          <p:cNvSpPr/>
          <p:nvPr/>
        </p:nvSpPr>
        <p:spPr>
          <a:xfrm>
            <a:off x="7263103" y="1215849"/>
            <a:ext cx="2626940" cy="1115316"/>
          </a:xfrm>
          <a:prstGeom prst="borderCallout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b="1" dirty="0">
                <a:solidFill>
                  <a:schemeClr val="tx1"/>
                </a:solidFill>
              </a:rPr>
              <a:t>Is dit minstens een 5,5 gemiddeld? </a:t>
            </a:r>
          </a:p>
          <a:p>
            <a:pPr algn="ctr"/>
            <a:r>
              <a:rPr lang="nl-NL" sz="1350" b="1" dirty="0">
                <a:solidFill>
                  <a:schemeClr val="tx1"/>
                </a:solidFill>
              </a:rPr>
              <a:t>6,1 + 5,1 + 5,7 + 5,1 + 4,9 + 5,5 / 6 =</a:t>
            </a:r>
          </a:p>
          <a:p>
            <a:pPr algn="ctr"/>
            <a:r>
              <a:rPr lang="nl-NL" sz="1350" b="1" dirty="0">
                <a:solidFill>
                  <a:schemeClr val="tx1"/>
                </a:solidFill>
              </a:rPr>
              <a:t>5,4 </a:t>
            </a:r>
            <a:r>
              <a:rPr lang="nl-NL" sz="1350" b="1" dirty="0">
                <a:solidFill>
                  <a:schemeClr val="tx1"/>
                </a:solidFill>
                <a:sym typeface="Wingdings" panose="05000000000000000000" pitchFamily="2" charset="2"/>
              </a:rPr>
              <a:t> dus herkansing</a:t>
            </a:r>
            <a:endParaRPr lang="nl-NL" sz="1350" b="1" dirty="0">
              <a:solidFill>
                <a:schemeClr val="tx1"/>
              </a:solidFill>
            </a:endParaRPr>
          </a:p>
        </p:txBody>
      </p:sp>
      <p:sp>
        <p:nvSpPr>
          <p:cNvPr id="7" name="Ovaal 6">
            <a:extLst>
              <a:ext uri="{FF2B5EF4-FFF2-40B4-BE49-F238E27FC236}">
                <a16:creationId xmlns:a16="http://schemas.microsoft.com/office/drawing/2014/main" id="{0801BDBC-94AA-46B5-8B5F-05F9EFA238E0}"/>
              </a:ext>
            </a:extLst>
          </p:cNvPr>
          <p:cNvSpPr/>
          <p:nvPr/>
        </p:nvSpPr>
        <p:spPr>
          <a:xfrm>
            <a:off x="7726535" y="2436858"/>
            <a:ext cx="1098599" cy="253105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nl-NL" sz="1350"/>
          </a:p>
        </p:txBody>
      </p:sp>
      <p:sp>
        <p:nvSpPr>
          <p:cNvPr id="10" name="Rechthoek 9">
            <a:extLst>
              <a:ext uri="{FF2B5EF4-FFF2-40B4-BE49-F238E27FC236}">
                <a16:creationId xmlns:a16="http://schemas.microsoft.com/office/drawing/2014/main" id="{35C04EA8-8FC7-40E7-80B2-01D7FA217333}"/>
              </a:ext>
            </a:extLst>
          </p:cNvPr>
          <p:cNvSpPr/>
          <p:nvPr/>
        </p:nvSpPr>
        <p:spPr>
          <a:xfrm>
            <a:off x="5511533" y="5345098"/>
            <a:ext cx="2764301" cy="706901"/>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b="1" dirty="0">
                <a:solidFill>
                  <a:schemeClr val="tx1"/>
                </a:solidFill>
              </a:rPr>
              <a:t>Genoeg compensatie. JA. 2 x 5 mag als alle andere cijfers een 6 of hoger zijn en er een 7 als compensatie is.</a:t>
            </a:r>
          </a:p>
        </p:txBody>
      </p:sp>
    </p:spTree>
    <p:extLst>
      <p:ext uri="{BB962C8B-B14F-4D97-AF65-F5344CB8AC3E}">
        <p14:creationId xmlns:p14="http://schemas.microsoft.com/office/powerpoint/2010/main" val="133704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2C218E-1F2B-3622-A09E-4D8F87CEEB6C}"/>
              </a:ext>
            </a:extLst>
          </p:cNvPr>
          <p:cNvSpPr>
            <a:spLocks noGrp="1"/>
          </p:cNvSpPr>
          <p:nvPr>
            <p:ph type="title"/>
          </p:nvPr>
        </p:nvSpPr>
        <p:spPr/>
        <p:txBody>
          <a:bodyPr/>
          <a:lstStyle/>
          <a:p>
            <a:r>
              <a:rPr lang="nl-NL" dirty="0"/>
              <a:t>Uitslagbepaling conform bestaande regels</a:t>
            </a:r>
            <a:br>
              <a:rPr lang="nl-NL" dirty="0"/>
            </a:br>
            <a:r>
              <a:rPr lang="nl-NL" dirty="0"/>
              <a:t>havo/vwo</a:t>
            </a:r>
          </a:p>
        </p:txBody>
      </p:sp>
      <p:sp>
        <p:nvSpPr>
          <p:cNvPr id="3" name="Tijdelijke aanduiding voor inhoud 2">
            <a:extLst>
              <a:ext uri="{FF2B5EF4-FFF2-40B4-BE49-F238E27FC236}">
                <a16:creationId xmlns:a16="http://schemas.microsoft.com/office/drawing/2014/main" id="{F4EB90B7-9F67-1247-F5FC-55AE3F4EBA90}"/>
              </a:ext>
            </a:extLst>
          </p:cNvPr>
          <p:cNvSpPr>
            <a:spLocks noGrp="1"/>
          </p:cNvSpPr>
          <p:nvPr>
            <p:ph idx="1"/>
          </p:nvPr>
        </p:nvSpPr>
        <p:spPr/>
        <p:txBody>
          <a:bodyPr>
            <a:normAutofit fontScale="92500" lnSpcReduction="20000"/>
          </a:bodyPr>
          <a:lstStyle/>
          <a:p>
            <a:pPr>
              <a:lnSpc>
                <a:spcPct val="110000"/>
              </a:lnSpc>
            </a:pPr>
            <a:r>
              <a:rPr lang="nl-NL" b="1" dirty="0"/>
              <a:t>De kernvakkenregel: max. één 5 is toegestaan bij de kernvakken ( Nederlands, Engels en wiskunde A/B) </a:t>
            </a:r>
          </a:p>
          <a:p>
            <a:pPr>
              <a:lnSpc>
                <a:spcPct val="110000"/>
              </a:lnSpc>
            </a:pPr>
            <a:r>
              <a:rPr lang="nl-NL" b="1" dirty="0"/>
              <a:t>Het gemiddelde van de CE-cijfers moet samen een 5,5 of hoger zijn.</a:t>
            </a:r>
          </a:p>
          <a:p>
            <a:pPr lvl="0">
              <a:lnSpc>
                <a:spcPct val="110000"/>
              </a:lnSpc>
              <a:spcAft>
                <a:spcPts val="800"/>
              </a:spcAft>
            </a:pPr>
            <a:r>
              <a:rPr lang="nl-NL" b="1" dirty="0">
                <a:latin typeface="Calibri" panose="020F0502020204030204" pitchFamily="34" charset="0"/>
                <a:ea typeface="Calibri" panose="020F0502020204030204" pitchFamily="34" charset="0"/>
                <a:cs typeface="Calibri" panose="020F0502020204030204" pitchFamily="34" charset="0"/>
              </a:rPr>
              <a:t>A</a:t>
            </a:r>
            <a:r>
              <a:rPr lang="nl-NL" b="1" dirty="0">
                <a:effectLst/>
                <a:latin typeface="Calibri" panose="020F0502020204030204" pitchFamily="34" charset="0"/>
                <a:ea typeface="Calibri" panose="020F0502020204030204" pitchFamily="34" charset="0"/>
                <a:cs typeface="Calibri" panose="020F0502020204030204" pitchFamily="34" charset="0"/>
              </a:rPr>
              <a:t>l je eindcijfers zijn 6 of hoger, of</a:t>
            </a:r>
          </a:p>
          <a:p>
            <a:pPr algn="l">
              <a:buFont typeface="Arial" panose="020B0604020202020204" pitchFamily="34" charset="0"/>
              <a:buChar char="•"/>
            </a:pPr>
            <a:r>
              <a:rPr lang="nl-NL" b="1" i="0" dirty="0">
                <a:solidFill>
                  <a:srgbClr val="000000"/>
                </a:solidFill>
                <a:effectLst/>
                <a:latin typeface="RO Sans"/>
              </a:rPr>
              <a:t>je één 5 hebt en al je andere eindcijfers 6 of hoger zijn;</a:t>
            </a:r>
          </a:p>
          <a:p>
            <a:pPr algn="l">
              <a:buFont typeface="Arial" panose="020B0604020202020204" pitchFamily="34" charset="0"/>
              <a:buChar char="•"/>
            </a:pPr>
            <a:r>
              <a:rPr lang="nl-NL" b="1" i="0" dirty="0">
                <a:solidFill>
                  <a:srgbClr val="000000"/>
                </a:solidFill>
                <a:effectLst/>
                <a:latin typeface="RO Sans"/>
              </a:rPr>
              <a:t>je één 4 hebt en al je andere eindcijfers 6 of hoger zijn. En het gemiddelde van al je eindcijfers ten minste 6,0 is;</a:t>
            </a:r>
          </a:p>
          <a:p>
            <a:pPr algn="l">
              <a:buFont typeface="Arial" panose="020B0604020202020204" pitchFamily="34" charset="0"/>
              <a:buChar char="•"/>
            </a:pPr>
            <a:r>
              <a:rPr lang="nl-NL" b="1" i="0" dirty="0">
                <a:solidFill>
                  <a:srgbClr val="000000"/>
                </a:solidFill>
                <a:effectLst/>
                <a:latin typeface="RO Sans"/>
              </a:rPr>
              <a:t>je 2 keer een 5 hebt, of één 5 en één 4, en al je andere eindcijfers 6 of hoger zijn. En het gemiddelde van al je eindcijfers ten minste 6,0 is; </a:t>
            </a:r>
          </a:p>
          <a:p>
            <a:pPr algn="l">
              <a:buFont typeface="Arial" panose="020B0604020202020204" pitchFamily="34" charset="0"/>
              <a:buChar char="•"/>
            </a:pPr>
            <a:r>
              <a:rPr lang="nl-NL" b="1" i="0" dirty="0">
                <a:solidFill>
                  <a:srgbClr val="000000"/>
                </a:solidFill>
                <a:effectLst/>
                <a:latin typeface="RO Sans"/>
              </a:rPr>
              <a:t>geen eindcijfer lager is dan een 4.  Het combinatiecijfer en de individuele eindcijfers in het combinatiecijfer tellen ook mee voor deze regel.</a:t>
            </a:r>
          </a:p>
          <a:p>
            <a:endParaRPr lang="nl-NL" dirty="0"/>
          </a:p>
        </p:txBody>
      </p:sp>
    </p:spTree>
    <p:extLst>
      <p:ext uri="{BB962C8B-B14F-4D97-AF65-F5344CB8AC3E}">
        <p14:creationId xmlns:p14="http://schemas.microsoft.com/office/powerpoint/2010/main" val="185681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6618C0-C506-49C7-8076-02368321C637}"/>
              </a:ext>
            </a:extLst>
          </p:cNvPr>
          <p:cNvSpPr>
            <a:spLocks noGrp="1"/>
          </p:cNvSpPr>
          <p:nvPr>
            <p:ph type="title"/>
          </p:nvPr>
        </p:nvSpPr>
        <p:spPr>
          <a:xfrm>
            <a:off x="838200" y="375636"/>
            <a:ext cx="10515600" cy="1325563"/>
          </a:xfrm>
        </p:spPr>
        <p:txBody>
          <a:bodyPr>
            <a:normAutofit/>
          </a:bodyPr>
          <a:lstStyle/>
          <a:p>
            <a:r>
              <a:rPr lang="nl-NL" b="1" dirty="0"/>
              <a:t>Geslaagd of niet geslaagd havo en vwo</a:t>
            </a:r>
          </a:p>
        </p:txBody>
      </p:sp>
      <p:graphicFrame>
        <p:nvGraphicFramePr>
          <p:cNvPr id="4" name="Tabel 4">
            <a:extLst>
              <a:ext uri="{FF2B5EF4-FFF2-40B4-BE49-F238E27FC236}">
                <a16:creationId xmlns:a16="http://schemas.microsoft.com/office/drawing/2014/main" id="{5C09DD4B-0546-4829-A3F8-9BEB6C067A3F}"/>
              </a:ext>
            </a:extLst>
          </p:cNvPr>
          <p:cNvGraphicFramePr>
            <a:graphicFrameLocks noGrp="1"/>
          </p:cNvGraphicFramePr>
          <p:nvPr>
            <p:ph idx="1"/>
          </p:nvPr>
        </p:nvGraphicFramePr>
        <p:xfrm>
          <a:off x="2151773" y="2500265"/>
          <a:ext cx="7543796" cy="2537460"/>
        </p:xfrm>
        <a:graphic>
          <a:graphicData uri="http://schemas.openxmlformats.org/drawingml/2006/table">
            <a:tbl>
              <a:tblPr firstRow="1" bandRow="1">
                <a:tableStyleId>{5C22544A-7EE6-4342-B048-85BDC9FD1C3A}</a:tableStyleId>
              </a:tblPr>
              <a:tblGrid>
                <a:gridCol w="1885949">
                  <a:extLst>
                    <a:ext uri="{9D8B030D-6E8A-4147-A177-3AD203B41FA5}">
                      <a16:colId xmlns:a16="http://schemas.microsoft.com/office/drawing/2014/main" val="2322084247"/>
                    </a:ext>
                  </a:extLst>
                </a:gridCol>
                <a:gridCol w="1885949">
                  <a:extLst>
                    <a:ext uri="{9D8B030D-6E8A-4147-A177-3AD203B41FA5}">
                      <a16:colId xmlns:a16="http://schemas.microsoft.com/office/drawing/2014/main" val="4016948418"/>
                    </a:ext>
                  </a:extLst>
                </a:gridCol>
                <a:gridCol w="2002398">
                  <a:extLst>
                    <a:ext uri="{9D8B030D-6E8A-4147-A177-3AD203B41FA5}">
                      <a16:colId xmlns:a16="http://schemas.microsoft.com/office/drawing/2014/main" val="2824695181"/>
                    </a:ext>
                  </a:extLst>
                </a:gridCol>
                <a:gridCol w="1769500">
                  <a:extLst>
                    <a:ext uri="{9D8B030D-6E8A-4147-A177-3AD203B41FA5}">
                      <a16:colId xmlns:a16="http://schemas.microsoft.com/office/drawing/2014/main" val="433804977"/>
                    </a:ext>
                  </a:extLst>
                </a:gridCol>
              </a:tblGrid>
              <a:tr h="278130">
                <a:tc>
                  <a:txBody>
                    <a:bodyPr/>
                    <a:lstStyle/>
                    <a:p>
                      <a:endParaRPr lang="nl-NL" sz="1400" b="1" dirty="0"/>
                    </a:p>
                  </a:txBody>
                  <a:tcPr marL="68580" marR="68580" marT="34290" marB="34290"/>
                </a:tc>
                <a:tc>
                  <a:txBody>
                    <a:bodyPr/>
                    <a:lstStyle/>
                    <a:p>
                      <a:r>
                        <a:rPr lang="nl-NL" sz="1400" b="1" dirty="0">
                          <a:solidFill>
                            <a:schemeClr val="bg1"/>
                          </a:solidFill>
                        </a:rPr>
                        <a:t>SE</a:t>
                      </a:r>
                    </a:p>
                  </a:txBody>
                  <a:tcPr marL="68580" marR="68580" marT="34290" marB="34290"/>
                </a:tc>
                <a:tc>
                  <a:txBody>
                    <a:bodyPr/>
                    <a:lstStyle/>
                    <a:p>
                      <a:r>
                        <a:rPr lang="nl-NL" sz="1400" b="1" dirty="0">
                          <a:solidFill>
                            <a:schemeClr val="bg1"/>
                          </a:solidFill>
                        </a:rPr>
                        <a:t>CE</a:t>
                      </a:r>
                    </a:p>
                  </a:txBody>
                  <a:tcPr marL="68580" marR="68580" marT="34290" marB="34290"/>
                </a:tc>
                <a:tc>
                  <a:txBody>
                    <a:bodyPr/>
                    <a:lstStyle/>
                    <a:p>
                      <a:r>
                        <a:rPr lang="nl-NL" sz="1400" b="1" dirty="0">
                          <a:solidFill>
                            <a:schemeClr val="bg1"/>
                          </a:solidFill>
                        </a:rPr>
                        <a:t>Eindcijfer</a:t>
                      </a:r>
                    </a:p>
                  </a:txBody>
                  <a:tcPr marL="68580" marR="68580" marT="34290" marB="34290"/>
                </a:tc>
                <a:extLst>
                  <a:ext uri="{0D108BD9-81ED-4DB2-BD59-A6C34878D82A}">
                    <a16:rowId xmlns:a16="http://schemas.microsoft.com/office/drawing/2014/main" val="643295222"/>
                  </a:ext>
                </a:extLst>
              </a:tr>
              <a:tr h="278130">
                <a:tc>
                  <a:txBody>
                    <a:bodyPr/>
                    <a:lstStyle/>
                    <a:p>
                      <a:r>
                        <a:rPr lang="nl-NL" sz="1400" b="1" dirty="0"/>
                        <a:t>Nederlands</a:t>
                      </a:r>
                    </a:p>
                  </a:txBody>
                  <a:tcPr marL="68580" marR="68580" marT="34290" marB="34290"/>
                </a:tc>
                <a:tc>
                  <a:txBody>
                    <a:bodyPr/>
                    <a:lstStyle/>
                    <a:p>
                      <a:r>
                        <a:rPr lang="nl-NL" sz="1400" b="1"/>
                        <a:t>6,9</a:t>
                      </a:r>
                      <a:endParaRPr lang="nl-NL" sz="1400" b="1" dirty="0"/>
                    </a:p>
                  </a:txBody>
                  <a:tcPr marL="68580" marR="68580" marT="34290" marB="34290"/>
                </a:tc>
                <a:tc>
                  <a:txBody>
                    <a:bodyPr/>
                    <a:lstStyle/>
                    <a:p>
                      <a:r>
                        <a:rPr lang="nl-NL" sz="1400" b="1" dirty="0"/>
                        <a:t>6,1</a:t>
                      </a:r>
                    </a:p>
                  </a:txBody>
                  <a:tcPr marL="68580" marR="68580" marT="34290" marB="34290"/>
                </a:tc>
                <a:tc>
                  <a:txBody>
                    <a:bodyPr/>
                    <a:lstStyle/>
                    <a:p>
                      <a:r>
                        <a:rPr lang="nl-NL" sz="1400" b="1" dirty="0"/>
                        <a:t>6,5 = 7</a:t>
                      </a:r>
                    </a:p>
                  </a:txBody>
                  <a:tcPr marL="68580" marR="68580" marT="34290" marB="34290"/>
                </a:tc>
                <a:extLst>
                  <a:ext uri="{0D108BD9-81ED-4DB2-BD59-A6C34878D82A}">
                    <a16:rowId xmlns:a16="http://schemas.microsoft.com/office/drawing/2014/main" val="3295327293"/>
                  </a:ext>
                </a:extLst>
              </a:tr>
              <a:tr h="278130">
                <a:tc>
                  <a:txBody>
                    <a:bodyPr/>
                    <a:lstStyle/>
                    <a:p>
                      <a:r>
                        <a:rPr lang="nl-NL" sz="1400" b="1" dirty="0"/>
                        <a:t>Engels</a:t>
                      </a:r>
                    </a:p>
                  </a:txBody>
                  <a:tcPr marL="68580" marR="68580" marT="34290" marB="34290"/>
                </a:tc>
                <a:tc>
                  <a:txBody>
                    <a:bodyPr/>
                    <a:lstStyle/>
                    <a:p>
                      <a:r>
                        <a:rPr lang="nl-NL" sz="1400" b="1" dirty="0"/>
                        <a:t>5,5</a:t>
                      </a:r>
                    </a:p>
                  </a:txBody>
                  <a:tcPr marL="68580" marR="68580" marT="34290" marB="34290"/>
                </a:tc>
                <a:tc>
                  <a:txBody>
                    <a:bodyPr/>
                    <a:lstStyle/>
                    <a:p>
                      <a:r>
                        <a:rPr lang="nl-NL" sz="1400" b="1" dirty="0"/>
                        <a:t>5,1</a:t>
                      </a:r>
                    </a:p>
                  </a:txBody>
                  <a:tcPr marL="68580" marR="68580" marT="34290" marB="34290"/>
                </a:tc>
                <a:tc>
                  <a:txBody>
                    <a:bodyPr/>
                    <a:lstStyle/>
                    <a:p>
                      <a:r>
                        <a:rPr lang="nl-NL" sz="1400" b="1" dirty="0"/>
                        <a:t>5,3 = 5</a:t>
                      </a:r>
                    </a:p>
                  </a:txBody>
                  <a:tcPr marL="68580" marR="68580" marT="34290" marB="34290"/>
                </a:tc>
                <a:extLst>
                  <a:ext uri="{0D108BD9-81ED-4DB2-BD59-A6C34878D82A}">
                    <a16:rowId xmlns:a16="http://schemas.microsoft.com/office/drawing/2014/main" val="3038507281"/>
                  </a:ext>
                </a:extLst>
              </a:tr>
              <a:tr h="278130">
                <a:tc>
                  <a:txBody>
                    <a:bodyPr/>
                    <a:lstStyle/>
                    <a:p>
                      <a:r>
                        <a:rPr lang="nl-NL" sz="1400" b="1" dirty="0"/>
                        <a:t>Wiskunde</a:t>
                      </a:r>
                    </a:p>
                  </a:txBody>
                  <a:tcPr marL="68580" marR="68580" marT="34290" marB="34290"/>
                </a:tc>
                <a:tc>
                  <a:txBody>
                    <a:bodyPr/>
                    <a:lstStyle/>
                    <a:p>
                      <a:r>
                        <a:rPr lang="nl-NL" sz="1400" b="1" dirty="0"/>
                        <a:t>5,3</a:t>
                      </a:r>
                    </a:p>
                  </a:txBody>
                  <a:tcPr marL="68580" marR="68580" marT="34290" marB="34290"/>
                </a:tc>
                <a:tc>
                  <a:txBody>
                    <a:bodyPr/>
                    <a:lstStyle/>
                    <a:p>
                      <a:r>
                        <a:rPr lang="nl-NL" sz="1400" b="1" dirty="0"/>
                        <a:t>5,7</a:t>
                      </a:r>
                    </a:p>
                  </a:txBody>
                  <a:tcPr marL="68580" marR="68580" marT="34290" marB="34290"/>
                </a:tc>
                <a:tc>
                  <a:txBody>
                    <a:bodyPr/>
                    <a:lstStyle/>
                    <a:p>
                      <a:r>
                        <a:rPr lang="nl-NL" sz="1400" b="1" dirty="0"/>
                        <a:t>5,5 = 6</a:t>
                      </a:r>
                    </a:p>
                  </a:txBody>
                  <a:tcPr marL="68580" marR="68580" marT="34290" marB="34290"/>
                </a:tc>
                <a:extLst>
                  <a:ext uri="{0D108BD9-81ED-4DB2-BD59-A6C34878D82A}">
                    <a16:rowId xmlns:a16="http://schemas.microsoft.com/office/drawing/2014/main" val="166488967"/>
                  </a:ext>
                </a:extLst>
              </a:tr>
              <a:tr h="278130">
                <a:tc>
                  <a:txBody>
                    <a:bodyPr/>
                    <a:lstStyle/>
                    <a:p>
                      <a:r>
                        <a:rPr lang="nl-NL" sz="1400" b="1" dirty="0"/>
                        <a:t>Geschiedenis </a:t>
                      </a:r>
                    </a:p>
                  </a:txBody>
                  <a:tcPr marL="68580" marR="68580" marT="34290" marB="34290"/>
                </a:tc>
                <a:tc>
                  <a:txBody>
                    <a:bodyPr/>
                    <a:lstStyle/>
                    <a:p>
                      <a:r>
                        <a:rPr lang="nl-NL" sz="1400" b="1" dirty="0"/>
                        <a:t>6,1</a:t>
                      </a:r>
                    </a:p>
                  </a:txBody>
                  <a:tcPr marL="68580" marR="68580" marT="34290" marB="34290"/>
                </a:tc>
                <a:tc>
                  <a:txBody>
                    <a:bodyPr/>
                    <a:lstStyle/>
                    <a:p>
                      <a:r>
                        <a:rPr lang="nl-NL" sz="1400" b="1" dirty="0"/>
                        <a:t>5,1</a:t>
                      </a:r>
                    </a:p>
                  </a:txBody>
                  <a:tcPr marL="68580" marR="68580" marT="34290" marB="34290"/>
                </a:tc>
                <a:tc>
                  <a:txBody>
                    <a:bodyPr/>
                    <a:lstStyle/>
                    <a:p>
                      <a:r>
                        <a:rPr lang="nl-NL" sz="1400" b="1" dirty="0"/>
                        <a:t>5,6 = 6</a:t>
                      </a:r>
                    </a:p>
                  </a:txBody>
                  <a:tcPr marL="68580" marR="68580" marT="34290" marB="34290"/>
                </a:tc>
                <a:extLst>
                  <a:ext uri="{0D108BD9-81ED-4DB2-BD59-A6C34878D82A}">
                    <a16:rowId xmlns:a16="http://schemas.microsoft.com/office/drawing/2014/main" val="44597982"/>
                  </a:ext>
                </a:extLst>
              </a:tr>
              <a:tr h="278130">
                <a:tc>
                  <a:txBody>
                    <a:bodyPr/>
                    <a:lstStyle/>
                    <a:p>
                      <a:r>
                        <a:rPr lang="nl-NL" sz="1400" b="1" dirty="0"/>
                        <a:t>Economie</a:t>
                      </a:r>
                    </a:p>
                  </a:txBody>
                  <a:tcPr marL="68580" marR="68580" marT="34290" marB="34290"/>
                </a:tc>
                <a:tc>
                  <a:txBody>
                    <a:bodyPr/>
                    <a:lstStyle/>
                    <a:p>
                      <a:r>
                        <a:rPr lang="nl-NL" sz="1400" b="1" dirty="0"/>
                        <a:t>4,8</a:t>
                      </a:r>
                    </a:p>
                  </a:txBody>
                  <a:tcPr marL="68580" marR="68580" marT="34290" marB="34290"/>
                </a:tc>
                <a:tc>
                  <a:txBody>
                    <a:bodyPr/>
                    <a:lstStyle/>
                    <a:p>
                      <a:r>
                        <a:rPr lang="nl-NL" sz="1400" b="1" dirty="0"/>
                        <a:t>4,9</a:t>
                      </a:r>
                    </a:p>
                  </a:txBody>
                  <a:tcPr marL="68580" marR="68580" marT="34290" marB="34290"/>
                </a:tc>
                <a:tc>
                  <a:txBody>
                    <a:bodyPr/>
                    <a:lstStyle/>
                    <a:p>
                      <a:r>
                        <a:rPr lang="nl-NL" sz="1400" b="1" dirty="0"/>
                        <a:t>4,9 = 5</a:t>
                      </a:r>
                    </a:p>
                  </a:txBody>
                  <a:tcPr marL="68580" marR="68580" marT="34290" marB="34290"/>
                </a:tc>
                <a:extLst>
                  <a:ext uri="{0D108BD9-81ED-4DB2-BD59-A6C34878D82A}">
                    <a16:rowId xmlns:a16="http://schemas.microsoft.com/office/drawing/2014/main" val="1271193387"/>
                  </a:ext>
                </a:extLst>
              </a:tr>
              <a:tr h="278130">
                <a:tc>
                  <a:txBody>
                    <a:bodyPr/>
                    <a:lstStyle/>
                    <a:p>
                      <a:r>
                        <a:rPr lang="nl-NL" sz="1400" b="1" dirty="0"/>
                        <a:t>Aardrijkskunde</a:t>
                      </a:r>
                    </a:p>
                  </a:txBody>
                  <a:tcPr marL="68580" marR="68580" marT="34290" marB="34290"/>
                </a:tc>
                <a:tc>
                  <a:txBody>
                    <a:bodyPr/>
                    <a:lstStyle/>
                    <a:p>
                      <a:r>
                        <a:rPr lang="nl-NL" sz="1400" b="1" dirty="0"/>
                        <a:t>5,7</a:t>
                      </a:r>
                    </a:p>
                  </a:txBody>
                  <a:tcPr marL="68580" marR="68580" marT="34290" marB="34290"/>
                </a:tc>
                <a:tc>
                  <a:txBody>
                    <a:bodyPr/>
                    <a:lstStyle/>
                    <a:p>
                      <a:r>
                        <a:rPr lang="nl-NL" sz="1400" b="1" dirty="0"/>
                        <a:t>5,5</a:t>
                      </a:r>
                    </a:p>
                  </a:txBody>
                  <a:tcPr marL="68580" marR="68580" marT="34290" marB="34290"/>
                </a:tc>
                <a:tc>
                  <a:txBody>
                    <a:bodyPr/>
                    <a:lstStyle/>
                    <a:p>
                      <a:r>
                        <a:rPr lang="nl-NL" sz="1400" b="1" dirty="0"/>
                        <a:t>5,6 = 6</a:t>
                      </a:r>
                    </a:p>
                  </a:txBody>
                  <a:tcPr marL="68580" marR="68580" marT="34290" marB="34290"/>
                </a:tc>
                <a:extLst>
                  <a:ext uri="{0D108BD9-81ED-4DB2-BD59-A6C34878D82A}">
                    <a16:rowId xmlns:a16="http://schemas.microsoft.com/office/drawing/2014/main" val="2576180008"/>
                  </a:ext>
                </a:extLst>
              </a:tr>
              <a:tr h="278130">
                <a:tc>
                  <a:txBody>
                    <a:bodyPr/>
                    <a:lstStyle/>
                    <a:p>
                      <a:r>
                        <a:rPr lang="nl-NL" sz="1400" b="1" dirty="0"/>
                        <a:t>Bedrijfseconomie</a:t>
                      </a:r>
                    </a:p>
                  </a:txBody>
                  <a:tcPr marL="68580" marR="68580" marT="34290" marB="34290"/>
                </a:tc>
                <a:tc>
                  <a:txBody>
                    <a:bodyPr/>
                    <a:lstStyle/>
                    <a:p>
                      <a:r>
                        <a:rPr lang="nl-NL" sz="1400" b="1" dirty="0"/>
                        <a:t>5,7</a:t>
                      </a:r>
                    </a:p>
                  </a:txBody>
                  <a:tcPr marL="68580" marR="68580" marT="34290" marB="34290"/>
                </a:tc>
                <a:tc>
                  <a:txBody>
                    <a:bodyPr/>
                    <a:lstStyle/>
                    <a:p>
                      <a:r>
                        <a:rPr lang="nl-NL" sz="1400" b="1" dirty="0"/>
                        <a:t>5,4</a:t>
                      </a:r>
                    </a:p>
                  </a:txBody>
                  <a:tcPr marL="68580" marR="68580" marT="34290" marB="34290"/>
                </a:tc>
                <a:tc>
                  <a:txBody>
                    <a:bodyPr/>
                    <a:lstStyle/>
                    <a:p>
                      <a:r>
                        <a:rPr lang="nl-NL" sz="1400" b="1" dirty="0"/>
                        <a:t>5,5=  6</a:t>
                      </a:r>
                    </a:p>
                  </a:txBody>
                  <a:tcPr marL="68580" marR="68580" marT="34290" marB="34290"/>
                </a:tc>
                <a:extLst>
                  <a:ext uri="{0D108BD9-81ED-4DB2-BD59-A6C34878D82A}">
                    <a16:rowId xmlns:a16="http://schemas.microsoft.com/office/drawing/2014/main" val="3681457001"/>
                  </a:ext>
                </a:extLst>
              </a:tr>
              <a:tr h="278130">
                <a:tc>
                  <a:txBody>
                    <a:bodyPr/>
                    <a:lstStyle/>
                    <a:p>
                      <a:r>
                        <a:rPr lang="nl-NL" sz="1400" b="1" dirty="0"/>
                        <a:t>combinatiecijfer</a:t>
                      </a:r>
                    </a:p>
                  </a:txBody>
                  <a:tcPr marL="68580" marR="68580" marT="34290" marB="34290"/>
                </a:tc>
                <a:tc>
                  <a:txBody>
                    <a:bodyPr/>
                    <a:lstStyle/>
                    <a:p>
                      <a:r>
                        <a:rPr lang="nl-NL" sz="1400" b="1" dirty="0"/>
                        <a:t>7,0</a:t>
                      </a:r>
                    </a:p>
                  </a:txBody>
                  <a:tcPr marL="68580" marR="68580" marT="34290" marB="34290"/>
                </a:tc>
                <a:tc>
                  <a:txBody>
                    <a:bodyPr/>
                    <a:lstStyle/>
                    <a:p>
                      <a:endParaRPr lang="nl-NL" sz="1400" b="1" dirty="0"/>
                    </a:p>
                  </a:txBody>
                  <a:tcPr marL="68580" marR="68580" marT="34290" marB="34290"/>
                </a:tc>
                <a:tc>
                  <a:txBody>
                    <a:bodyPr/>
                    <a:lstStyle/>
                    <a:p>
                      <a:r>
                        <a:rPr lang="nl-NL" sz="1400" b="1" dirty="0"/>
                        <a:t>7,0=7</a:t>
                      </a:r>
                    </a:p>
                  </a:txBody>
                  <a:tcPr marL="68580" marR="68580" marT="34290" marB="34290"/>
                </a:tc>
                <a:extLst>
                  <a:ext uri="{0D108BD9-81ED-4DB2-BD59-A6C34878D82A}">
                    <a16:rowId xmlns:a16="http://schemas.microsoft.com/office/drawing/2014/main" val="1651090554"/>
                  </a:ext>
                </a:extLst>
              </a:tr>
            </a:tbl>
          </a:graphicData>
        </a:graphic>
      </p:graphicFrame>
      <p:sp>
        <p:nvSpPr>
          <p:cNvPr id="5" name="Ovaal 4">
            <a:extLst>
              <a:ext uri="{FF2B5EF4-FFF2-40B4-BE49-F238E27FC236}">
                <a16:creationId xmlns:a16="http://schemas.microsoft.com/office/drawing/2014/main" id="{4FEA446C-1018-4526-9FEF-D3A4056776FA}"/>
              </a:ext>
            </a:extLst>
          </p:cNvPr>
          <p:cNvSpPr/>
          <p:nvPr/>
        </p:nvSpPr>
        <p:spPr>
          <a:xfrm>
            <a:off x="5684015" y="2331165"/>
            <a:ext cx="823969" cy="253105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nl-NL" sz="1350"/>
          </a:p>
        </p:txBody>
      </p:sp>
      <p:sp>
        <p:nvSpPr>
          <p:cNvPr id="6" name="Bijschrift: lijn 5">
            <a:extLst>
              <a:ext uri="{FF2B5EF4-FFF2-40B4-BE49-F238E27FC236}">
                <a16:creationId xmlns:a16="http://schemas.microsoft.com/office/drawing/2014/main" id="{C175A047-DAEA-4BA4-93B3-A4126CAC06EF}"/>
              </a:ext>
            </a:extLst>
          </p:cNvPr>
          <p:cNvSpPr/>
          <p:nvPr/>
        </p:nvSpPr>
        <p:spPr>
          <a:xfrm>
            <a:off x="7263103" y="1215849"/>
            <a:ext cx="2626940" cy="1115316"/>
          </a:xfrm>
          <a:prstGeom prst="borderCallout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b="1" dirty="0">
                <a:solidFill>
                  <a:schemeClr val="tx1"/>
                </a:solidFill>
              </a:rPr>
              <a:t>Is dit minstens een 5,5 gemiddeld? </a:t>
            </a:r>
          </a:p>
          <a:p>
            <a:pPr algn="ctr"/>
            <a:r>
              <a:rPr lang="nl-NL" sz="1350" b="1" dirty="0">
                <a:solidFill>
                  <a:schemeClr val="tx1"/>
                </a:solidFill>
              </a:rPr>
              <a:t>6,1 + 5,1 + 5,7 + 5,1 + 4,9 </a:t>
            </a:r>
            <a:r>
              <a:rPr lang="nl-NL" sz="1350" b="1">
                <a:solidFill>
                  <a:schemeClr val="tx1"/>
                </a:solidFill>
              </a:rPr>
              <a:t>+ 5,5 + 5,5 =37,8 / 7 </a:t>
            </a:r>
            <a:r>
              <a:rPr lang="nl-NL" sz="1350" b="1" dirty="0">
                <a:solidFill>
                  <a:schemeClr val="tx1"/>
                </a:solidFill>
              </a:rPr>
              <a:t>=</a:t>
            </a:r>
          </a:p>
          <a:p>
            <a:pPr algn="ctr"/>
            <a:r>
              <a:rPr lang="nl-NL" sz="1350" b="1" dirty="0">
                <a:solidFill>
                  <a:schemeClr val="tx1"/>
                </a:solidFill>
              </a:rPr>
              <a:t>5,4 </a:t>
            </a:r>
            <a:r>
              <a:rPr lang="nl-NL" sz="1350" b="1" dirty="0">
                <a:solidFill>
                  <a:schemeClr val="tx1"/>
                </a:solidFill>
                <a:sym typeface="Wingdings" panose="05000000000000000000" pitchFamily="2" charset="2"/>
              </a:rPr>
              <a:t> dus herkansing</a:t>
            </a:r>
            <a:endParaRPr lang="nl-NL" sz="1350" b="1" dirty="0">
              <a:solidFill>
                <a:schemeClr val="tx1"/>
              </a:solidFill>
            </a:endParaRPr>
          </a:p>
        </p:txBody>
      </p:sp>
      <p:sp>
        <p:nvSpPr>
          <p:cNvPr id="7" name="Ovaal 6">
            <a:extLst>
              <a:ext uri="{FF2B5EF4-FFF2-40B4-BE49-F238E27FC236}">
                <a16:creationId xmlns:a16="http://schemas.microsoft.com/office/drawing/2014/main" id="{0801BDBC-94AA-46B5-8B5F-05F9EFA238E0}"/>
              </a:ext>
            </a:extLst>
          </p:cNvPr>
          <p:cNvSpPr/>
          <p:nvPr/>
        </p:nvSpPr>
        <p:spPr>
          <a:xfrm>
            <a:off x="7726535" y="2436858"/>
            <a:ext cx="1098599" cy="2600867"/>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nl-NL" sz="1350"/>
          </a:p>
        </p:txBody>
      </p:sp>
      <p:sp>
        <p:nvSpPr>
          <p:cNvPr id="10" name="Rechthoek 9">
            <a:extLst>
              <a:ext uri="{FF2B5EF4-FFF2-40B4-BE49-F238E27FC236}">
                <a16:creationId xmlns:a16="http://schemas.microsoft.com/office/drawing/2014/main" id="{35C04EA8-8FC7-40E7-80B2-01D7FA217333}"/>
              </a:ext>
            </a:extLst>
          </p:cNvPr>
          <p:cNvSpPr/>
          <p:nvPr/>
        </p:nvSpPr>
        <p:spPr>
          <a:xfrm>
            <a:off x="5511533" y="5345098"/>
            <a:ext cx="2764301" cy="706901"/>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b="1" dirty="0">
                <a:solidFill>
                  <a:schemeClr val="tx1"/>
                </a:solidFill>
              </a:rPr>
              <a:t>Genoeg compensatie. JA. 2 x 5 mag als het gemiddelde van alle eindcijfers een 6,0 of hoger is.</a:t>
            </a:r>
          </a:p>
        </p:txBody>
      </p:sp>
    </p:spTree>
    <p:extLst>
      <p:ext uri="{BB962C8B-B14F-4D97-AF65-F5344CB8AC3E}">
        <p14:creationId xmlns:p14="http://schemas.microsoft.com/office/powerpoint/2010/main" val="164087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E458E6-5A56-48B0-A833-86B17D219AA0}"/>
              </a:ext>
            </a:extLst>
          </p:cNvPr>
          <p:cNvSpPr>
            <a:spLocks noGrp="1"/>
          </p:cNvSpPr>
          <p:nvPr>
            <p:ph type="title"/>
          </p:nvPr>
        </p:nvSpPr>
        <p:spPr/>
        <p:txBody>
          <a:bodyPr/>
          <a:lstStyle/>
          <a:p>
            <a:r>
              <a:rPr lang="nl-NL" dirty="0"/>
              <a:t>Uitslag Donderdag 12 juni</a:t>
            </a:r>
          </a:p>
        </p:txBody>
      </p:sp>
      <p:sp>
        <p:nvSpPr>
          <p:cNvPr id="3" name="Tijdelijke aanduiding voor inhoud 2">
            <a:extLst>
              <a:ext uri="{FF2B5EF4-FFF2-40B4-BE49-F238E27FC236}">
                <a16:creationId xmlns:a16="http://schemas.microsoft.com/office/drawing/2014/main" id="{4AD034F4-28DA-4DE5-8301-6D93AE9E59B3}"/>
              </a:ext>
            </a:extLst>
          </p:cNvPr>
          <p:cNvSpPr>
            <a:spLocks noGrp="1"/>
          </p:cNvSpPr>
          <p:nvPr>
            <p:ph idx="1"/>
          </p:nvPr>
        </p:nvSpPr>
        <p:spPr/>
        <p:txBody>
          <a:bodyPr/>
          <a:lstStyle/>
          <a:p>
            <a:r>
              <a:rPr lang="nl-NL" dirty="0"/>
              <a:t>Geslaagd: 16.00 uur in de aula je cijferlijst en herkansingsformulier halen.</a:t>
            </a:r>
          </a:p>
          <a:p>
            <a:r>
              <a:rPr lang="nl-NL" dirty="0"/>
              <a:t>Niet geslaagd of nog niet geslaagd: vrijdag 13 juni om 10.30 uur in lokaal 110, 111 of 113 langskomen.</a:t>
            </a:r>
          </a:p>
        </p:txBody>
      </p:sp>
    </p:spTree>
    <p:extLst>
      <p:ext uri="{BB962C8B-B14F-4D97-AF65-F5344CB8AC3E}">
        <p14:creationId xmlns:p14="http://schemas.microsoft.com/office/powerpoint/2010/main" val="353070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E25157-11F4-446A-8D3C-C4D7394E4635}"/>
              </a:ext>
            </a:extLst>
          </p:cNvPr>
          <p:cNvSpPr>
            <a:spLocks noGrp="1"/>
          </p:cNvSpPr>
          <p:nvPr>
            <p:ph type="title"/>
          </p:nvPr>
        </p:nvSpPr>
        <p:spPr/>
        <p:txBody>
          <a:bodyPr/>
          <a:lstStyle/>
          <a:p>
            <a:r>
              <a:rPr lang="nl-NL" dirty="0"/>
              <a:t>Vrijdag 13 juni</a:t>
            </a:r>
          </a:p>
        </p:txBody>
      </p:sp>
      <p:sp>
        <p:nvSpPr>
          <p:cNvPr id="3" name="Tijdelijke aanduiding voor inhoud 2">
            <a:extLst>
              <a:ext uri="{FF2B5EF4-FFF2-40B4-BE49-F238E27FC236}">
                <a16:creationId xmlns:a16="http://schemas.microsoft.com/office/drawing/2014/main" id="{65A7588B-A00F-4F3C-8154-0856ADDD6775}"/>
              </a:ext>
            </a:extLst>
          </p:cNvPr>
          <p:cNvSpPr>
            <a:spLocks noGrp="1"/>
          </p:cNvSpPr>
          <p:nvPr>
            <p:ph idx="1"/>
          </p:nvPr>
        </p:nvSpPr>
        <p:spPr/>
        <p:txBody>
          <a:bodyPr>
            <a:normAutofit/>
          </a:bodyPr>
          <a:lstStyle/>
          <a:p>
            <a:r>
              <a:rPr lang="nl-NL" b="1" dirty="0"/>
              <a:t>Voor 9.00 uur:  via </a:t>
            </a:r>
            <a:r>
              <a:rPr lang="nl-NL" b="1" dirty="0" err="1"/>
              <a:t>Schotermail</a:t>
            </a:r>
            <a:r>
              <a:rPr lang="nl-NL" b="1" dirty="0"/>
              <a:t> (niet via Magistermail) naar conrector opgeven voor inzage examen (zie examenboekje voor protocol).</a:t>
            </a:r>
          </a:p>
          <a:p>
            <a:r>
              <a:rPr lang="nl-NL" b="1" dirty="0"/>
              <a:t>10.30 uur: ontvangst gezakte leerlingen in 110, 111 en 113.</a:t>
            </a:r>
          </a:p>
          <a:p>
            <a:r>
              <a:rPr lang="nl-NL" b="1" dirty="0"/>
              <a:t>12.00 uur: inzage gemaakt examenwerk (zie protocol).</a:t>
            </a:r>
          </a:p>
          <a:p>
            <a:r>
              <a:rPr lang="nl-NL" b="1" dirty="0"/>
              <a:t>13.00 uur: deadline inleveren herkansingsformulier bij de administratie.</a:t>
            </a:r>
          </a:p>
          <a:p>
            <a:r>
              <a:rPr lang="nl-NL" b="1" dirty="0"/>
              <a:t>13.30 uur: uitleg VAVO door de decaan in lokaal 110.</a:t>
            </a:r>
          </a:p>
          <a:p>
            <a:endParaRPr lang="nl-NL" dirty="0"/>
          </a:p>
          <a:p>
            <a:endParaRPr lang="nl-NL" dirty="0"/>
          </a:p>
        </p:txBody>
      </p:sp>
    </p:spTree>
    <p:extLst>
      <p:ext uri="{BB962C8B-B14F-4D97-AF65-F5344CB8AC3E}">
        <p14:creationId xmlns:p14="http://schemas.microsoft.com/office/powerpoint/2010/main" val="60392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E164B6-40F3-449D-B1E8-E72AB0DDFC1F}"/>
              </a:ext>
            </a:extLst>
          </p:cNvPr>
          <p:cNvSpPr>
            <a:spLocks noGrp="1"/>
          </p:cNvSpPr>
          <p:nvPr>
            <p:ph type="title"/>
          </p:nvPr>
        </p:nvSpPr>
        <p:spPr/>
        <p:txBody>
          <a:bodyPr/>
          <a:lstStyle/>
          <a:p>
            <a:r>
              <a:rPr lang="nl-NL" dirty="0"/>
              <a:t>Herkansing</a:t>
            </a:r>
          </a:p>
        </p:txBody>
      </p:sp>
      <p:sp>
        <p:nvSpPr>
          <p:cNvPr id="3" name="Tijdelijke aanduiding voor inhoud 2">
            <a:extLst>
              <a:ext uri="{FF2B5EF4-FFF2-40B4-BE49-F238E27FC236}">
                <a16:creationId xmlns:a16="http://schemas.microsoft.com/office/drawing/2014/main" id="{958289C2-97AD-4322-AC1A-4D90D946C1A9}"/>
              </a:ext>
            </a:extLst>
          </p:cNvPr>
          <p:cNvSpPr>
            <a:spLocks noGrp="1"/>
          </p:cNvSpPr>
          <p:nvPr>
            <p:ph idx="1"/>
          </p:nvPr>
        </p:nvSpPr>
        <p:spPr/>
        <p:txBody>
          <a:bodyPr/>
          <a:lstStyle/>
          <a:p>
            <a:r>
              <a:rPr lang="nl-NL" dirty="0"/>
              <a:t>Voor een vak.</a:t>
            </a:r>
          </a:p>
          <a:p>
            <a:r>
              <a:rPr lang="nl-NL" dirty="0"/>
              <a:t>Aangeven op 13 juni voor 13.00 uur bij de administratie op een herkansingsformulier dat je krijgt bij je voorlopige cijferlijst op 12 of 13 juni.</a:t>
            </a:r>
          </a:p>
          <a:p>
            <a:r>
              <a:rPr lang="nl-NL" dirty="0"/>
              <a:t>Herkansing vindt plaats in tijdvak 2.</a:t>
            </a:r>
          </a:p>
          <a:p>
            <a:r>
              <a:rPr lang="nl-NL" dirty="0"/>
              <a:t>Het hoogst behaalde cijfer geldt.</a:t>
            </a:r>
          </a:p>
        </p:txBody>
      </p:sp>
    </p:spTree>
    <p:extLst>
      <p:ext uri="{BB962C8B-B14F-4D97-AF65-F5344CB8AC3E}">
        <p14:creationId xmlns:p14="http://schemas.microsoft.com/office/powerpoint/2010/main" val="302104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DE4DB-D30C-419B-BC26-CABFBE47CC7C}"/>
              </a:ext>
            </a:extLst>
          </p:cNvPr>
          <p:cNvSpPr>
            <a:spLocks noGrp="1"/>
          </p:cNvSpPr>
          <p:nvPr>
            <p:ph type="title"/>
          </p:nvPr>
        </p:nvSpPr>
        <p:spPr/>
        <p:txBody>
          <a:bodyPr/>
          <a:lstStyle/>
          <a:p>
            <a:r>
              <a:rPr lang="nl-NL" dirty="0"/>
              <a:t>Tweede tijdvak</a:t>
            </a:r>
          </a:p>
        </p:txBody>
      </p:sp>
      <p:sp>
        <p:nvSpPr>
          <p:cNvPr id="3" name="Tijdelijke aanduiding voor inhoud 2">
            <a:extLst>
              <a:ext uri="{FF2B5EF4-FFF2-40B4-BE49-F238E27FC236}">
                <a16:creationId xmlns:a16="http://schemas.microsoft.com/office/drawing/2014/main" id="{AF5954EA-9D40-4488-A1F1-85C1B71B99A7}"/>
              </a:ext>
            </a:extLst>
          </p:cNvPr>
          <p:cNvSpPr>
            <a:spLocks noGrp="1"/>
          </p:cNvSpPr>
          <p:nvPr>
            <p:ph idx="1"/>
          </p:nvPr>
        </p:nvSpPr>
        <p:spPr/>
        <p:txBody>
          <a:bodyPr/>
          <a:lstStyle/>
          <a:p>
            <a:r>
              <a:rPr lang="nl-NL" b="1" dirty="0"/>
              <a:t>Voor herkansingen.</a:t>
            </a:r>
          </a:p>
          <a:p>
            <a:r>
              <a:rPr lang="nl-NL" b="1" dirty="0"/>
              <a:t>Voor leerlingen die tijdens het eerste tijdvak ziek zijn.</a:t>
            </a:r>
          </a:p>
          <a:p>
            <a:r>
              <a:rPr lang="nl-NL" b="1" dirty="0"/>
              <a:t>Zelfde gang van zaken.</a:t>
            </a:r>
          </a:p>
          <a:p>
            <a:r>
              <a:rPr lang="nl-NL" b="1" dirty="0"/>
              <a:t>Data: dinsdag 17 juni tot en met dinsdag 24 juni (zie examenrooster).</a:t>
            </a:r>
          </a:p>
          <a:p>
            <a:r>
              <a:rPr lang="nl-NL" b="1" dirty="0"/>
              <a:t>Uitslag 1 juli.</a:t>
            </a:r>
          </a:p>
          <a:p>
            <a:r>
              <a:rPr lang="nl-NL" b="1" dirty="0"/>
              <a:t>Je wordt gebeld door je mentor.</a:t>
            </a:r>
          </a:p>
          <a:p>
            <a:endParaRPr lang="nl-NL" dirty="0"/>
          </a:p>
        </p:txBody>
      </p:sp>
    </p:spTree>
    <p:extLst>
      <p:ext uri="{BB962C8B-B14F-4D97-AF65-F5344CB8AC3E}">
        <p14:creationId xmlns:p14="http://schemas.microsoft.com/office/powerpoint/2010/main" val="322057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82A0B-67BE-4625-B1D3-708834984380}"/>
              </a:ext>
            </a:extLst>
          </p:cNvPr>
          <p:cNvSpPr>
            <a:spLocks noGrp="1"/>
          </p:cNvSpPr>
          <p:nvPr>
            <p:ph type="title"/>
          </p:nvPr>
        </p:nvSpPr>
        <p:spPr/>
        <p:txBody>
          <a:bodyPr/>
          <a:lstStyle/>
          <a:p>
            <a:r>
              <a:rPr lang="nl-NL" dirty="0"/>
              <a:t>Diplomering</a:t>
            </a:r>
          </a:p>
        </p:txBody>
      </p:sp>
      <p:sp>
        <p:nvSpPr>
          <p:cNvPr id="3" name="Tijdelijke aanduiding voor inhoud 2">
            <a:extLst>
              <a:ext uri="{FF2B5EF4-FFF2-40B4-BE49-F238E27FC236}">
                <a16:creationId xmlns:a16="http://schemas.microsoft.com/office/drawing/2014/main" id="{0DD85E50-04BF-4E07-8DAE-A46C52E3C3F7}"/>
              </a:ext>
            </a:extLst>
          </p:cNvPr>
          <p:cNvSpPr>
            <a:spLocks noGrp="1"/>
          </p:cNvSpPr>
          <p:nvPr>
            <p:ph idx="1"/>
          </p:nvPr>
        </p:nvSpPr>
        <p:spPr/>
        <p:txBody>
          <a:bodyPr/>
          <a:lstStyle/>
          <a:p>
            <a:r>
              <a:rPr lang="nl-NL" dirty="0"/>
              <a:t>Maandag 7 juli: 5 havo  16.00 uur</a:t>
            </a:r>
          </a:p>
          <a:p>
            <a:r>
              <a:rPr lang="nl-NL" dirty="0"/>
              <a:t>Dinsdag 8 juli : 4 mavo   16.00 uur</a:t>
            </a:r>
          </a:p>
          <a:p>
            <a:r>
              <a:rPr lang="nl-NL" dirty="0"/>
              <a:t>Woensdag 9 juli: 6 vwo  16.00 uur</a:t>
            </a:r>
          </a:p>
        </p:txBody>
      </p:sp>
    </p:spTree>
    <p:extLst>
      <p:ext uri="{BB962C8B-B14F-4D97-AF65-F5344CB8AC3E}">
        <p14:creationId xmlns:p14="http://schemas.microsoft.com/office/powerpoint/2010/main" val="180635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730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choter_PPT">
  <a:themeElements>
    <a:clrScheme name="Schoter_PPT">
      <a:dk1>
        <a:sysClr val="windowText" lastClr="000000"/>
      </a:dk1>
      <a:lt1>
        <a:sysClr val="window" lastClr="FFFFFF"/>
      </a:lt1>
      <a:dk2>
        <a:srgbClr val="000000"/>
      </a:dk2>
      <a:lt2>
        <a:srgbClr val="FFFFFF"/>
      </a:lt2>
      <a:accent1>
        <a:srgbClr val="283583"/>
      </a:accent1>
      <a:accent2>
        <a:srgbClr val="EE7F00"/>
      </a:accent2>
      <a:accent3>
        <a:srgbClr val="FEE3C8"/>
      </a:accent3>
      <a:accent4>
        <a:srgbClr val="999999"/>
      </a:accent4>
      <a:accent5>
        <a:srgbClr val="CAC7C7"/>
      </a:accent5>
      <a:accent6>
        <a:srgbClr val="666666"/>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TotalTime>
  <Words>1389</Words>
  <Application>Microsoft Office PowerPoint</Application>
  <PresentationFormat>Breedbeeld</PresentationFormat>
  <Paragraphs>189</Paragraphs>
  <Slides>20</Slides>
  <Notes>18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Aptos</vt:lpstr>
      <vt:lpstr>Arial</vt:lpstr>
      <vt:lpstr>Calibri</vt:lpstr>
      <vt:lpstr>RO Sans</vt:lpstr>
      <vt:lpstr>Wingdings</vt:lpstr>
      <vt:lpstr>Schoter_PPT</vt:lpstr>
      <vt:lpstr>PowerPoint-presentatie</vt:lpstr>
      <vt:lpstr>PowerPoint-presentatie</vt:lpstr>
      <vt:lpstr>Welkom</vt:lpstr>
      <vt:lpstr>Examenrooster www.mijneindexamen.nl</vt:lpstr>
      <vt:lpstr>Hoe nu verder tot het CE?</vt:lpstr>
      <vt:lpstr>Tekenen ontvangstverklaring (cijferlijst)</vt:lpstr>
      <vt:lpstr>Gang van zaken tijdens het CE</vt:lpstr>
      <vt:lpstr>Gang van zaken tijdens het CE</vt:lpstr>
      <vt:lpstr>Gang van zaken tijdens het CE</vt:lpstr>
      <vt:lpstr>Gang van zaken na het CE</vt:lpstr>
      <vt:lpstr>Uitslagbepaling conform bestaande regels mavo</vt:lpstr>
      <vt:lpstr>Geslaagd of niet geslaagd mavo</vt:lpstr>
      <vt:lpstr>Uitslagbepaling conform bestaande regels havo/vwo</vt:lpstr>
      <vt:lpstr>Geslaagd of niet geslaagd havo en vwo</vt:lpstr>
      <vt:lpstr>Uitslag Donderdag 12 juni</vt:lpstr>
      <vt:lpstr>Vrijdag 13 juni</vt:lpstr>
      <vt:lpstr>Herkansing</vt:lpstr>
      <vt:lpstr>Tweede tijdvak</vt:lpstr>
      <vt:lpstr>Diplomering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Liliane Meijnen</dc:creator>
  <cp:lastModifiedBy>Ling, M. van</cp:lastModifiedBy>
  <cp:revision>22</cp:revision>
  <dcterms:created xsi:type="dcterms:W3CDTF">2021-11-23T09:53:06Z</dcterms:created>
  <dcterms:modified xsi:type="dcterms:W3CDTF">2025-03-25T10:05:09Z</dcterms:modified>
</cp:coreProperties>
</file>